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87" r:id="rId3"/>
    <p:sldId id="259" r:id="rId4"/>
    <p:sldId id="286" r:id="rId5"/>
    <p:sldId id="260" r:id="rId6"/>
    <p:sldId id="277" r:id="rId7"/>
    <p:sldId id="279" r:id="rId8"/>
    <p:sldId id="278" r:id="rId9"/>
    <p:sldId id="280" r:id="rId10"/>
    <p:sldId id="281" r:id="rId11"/>
    <p:sldId id="282" r:id="rId12"/>
    <p:sldId id="288" r:id="rId13"/>
    <p:sldId id="263" r:id="rId14"/>
    <p:sldId id="283" r:id="rId15"/>
    <p:sldId id="284" r:id="rId16"/>
    <p:sldId id="285" r:id="rId17"/>
  </p:sldIdLst>
  <p:sldSz cx="12192000" cy="6858000"/>
  <p:notesSz cx="5143500" cy="9144000"/>
  <p:embeddedFontLst>
    <p:embeddedFont>
      <p:font typeface="思源黑体 CN Bold" panose="020B0800000000000000" pitchFamily="34" charset="-128"/>
      <p:bold r:id="rId18"/>
    </p:embeddedFont>
    <p:embeddedFont>
      <p:font typeface="思源黑体 CN Heavy" panose="020B0A00000000000000" pitchFamily="34" charset="-128"/>
      <p:bold r:id="rId19"/>
    </p:embeddedFont>
    <p:embeddedFont>
      <p:font typeface="思源黑体 CN Regular" panose="020B0500000000000000" pitchFamily="34" charset="-128"/>
      <p:regular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32"/>
    <p:restoredTop sz="94604"/>
  </p:normalViewPr>
  <p:slideViewPr>
    <p:cSldViewPr snapToGrid="0" snapToObjects="1">
      <p:cViewPr varScale="1">
        <p:scale>
          <a:sx n="82" d="100"/>
          <a:sy n="82" d="100"/>
        </p:scale>
        <p:origin x="7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48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49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3.png"/><Relationship Id="rId15" Type="http://schemas.openxmlformats.org/officeDocument/2006/relationships/image" Target="../media/image50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8.png"/><Relationship Id="rId5" Type="http://schemas.openxmlformats.org/officeDocument/2006/relationships/image" Target="../media/image2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4.png"/><Relationship Id="rId5" Type="http://schemas.openxmlformats.org/officeDocument/2006/relationships/image" Target="../media/image23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57081" y="3752341"/>
            <a:ext cx="3034919" cy="3105658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3227705" cy="3533140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OPENRANK</a:t>
            </a:r>
            <a:endParaRPr lang="zh-CN" alt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3700799" y="5418328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9600" b="1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PRELIMINARY</a:t>
            </a:r>
            <a:endParaRPr lang="zh-CN" altLang="en-US" sz="9600" dirty="0"/>
          </a:p>
        </p:txBody>
      </p:sp>
      <p:pic>
        <p:nvPicPr>
          <p:cNvPr id="9106" name="image 1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2181" y="3926332"/>
            <a:ext cx="7340219" cy="2050288"/>
          </a:xfrm>
          <a:prstGeom prst="rect">
            <a:avLst/>
          </a:prstGeom>
        </p:spPr>
      </p:pic>
      <p:pic>
        <p:nvPicPr>
          <p:cNvPr id="9107" name="image 1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6900" y="884555"/>
            <a:ext cx="10998200" cy="5092192"/>
          </a:xfrm>
          <a:prstGeom prst="rect">
            <a:avLst/>
          </a:prstGeom>
        </p:spPr>
      </p:pic>
      <p:sp>
        <p:nvSpPr>
          <p:cNvPr id="108" name="Object 108"/>
          <p:cNvSpPr txBox="1"/>
          <p:nvPr/>
        </p:nvSpPr>
        <p:spPr>
          <a:xfrm>
            <a:off x="9387737" y="5449951"/>
            <a:ext cx="1829360" cy="838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000" b="1" i="0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华东师范大学</a:t>
            </a:r>
            <a:endParaRPr lang="zh-CN" altLang="en-US" sz="2000" dirty="0"/>
          </a:p>
        </p:txBody>
      </p:sp>
      <p:sp>
        <p:nvSpPr>
          <p:cNvPr id="109" name="Object 109"/>
          <p:cNvSpPr txBox="1"/>
          <p:nvPr/>
        </p:nvSpPr>
        <p:spPr>
          <a:xfrm>
            <a:off x="9305064" y="5012874"/>
            <a:ext cx="2073397" cy="965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丁禹丹</a:t>
            </a:r>
            <a:r>
              <a:rPr lang="en-US" altLang="zh-CN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沈仕琦</a:t>
            </a:r>
            <a:endParaRPr lang="en-US" altLang="zh-CN" sz="2000" b="1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10000"/>
              </a:lnSpc>
            </a:pPr>
            <a:endParaRPr lang="zh-CN" altLang="en-US" dirty="0"/>
          </a:p>
        </p:txBody>
      </p:sp>
      <p:pic>
        <p:nvPicPr>
          <p:cNvPr id="91011" name="image 1011"/>
          <p:cNvPicPr>
            <a:picLocks noChangeAspect="1"/>
          </p:cNvPicPr>
          <p:nvPr/>
        </p:nvPicPr>
        <p:blipFill>
          <a:blip r:embed="rId7">
            <a:alphaModFix amt="46000"/>
          </a:blip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649094" y="2381350"/>
            <a:ext cx="10893812" cy="1778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zh-CN" altLang="en-US" sz="4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开源社区健康度监测与治理支持平台</a:t>
            </a:r>
            <a:endParaRPr lang="en-US" altLang="zh-CN" sz="4400" b="1" spc="2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r">
              <a:lnSpc>
                <a:spcPct val="114999"/>
              </a:lnSpc>
            </a:pPr>
            <a:endParaRPr lang="en-US" altLang="zh-CN" sz="2400" b="1" spc="2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r">
              <a:lnSpc>
                <a:spcPct val="114999"/>
              </a:lnSpc>
            </a:pPr>
            <a:r>
              <a:rPr lang="en-US" altLang="zh-CN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</a:t>
            </a:r>
            <a:r>
              <a:rPr lang="zh-CN" altLang="en-US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 </a:t>
            </a:r>
            <a:r>
              <a:rPr lang="en" altLang="zh-CN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OpenDigger </a:t>
            </a:r>
            <a:r>
              <a:rPr lang="zh-CN" altLang="en-US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 </a:t>
            </a:r>
            <a:r>
              <a:rPr lang="en" altLang="zh-CN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GitHub </a:t>
            </a:r>
            <a:r>
              <a:rPr lang="zh-CN" altLang="en-US" sz="2400" b="1" spc="2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项目实证分析</a:t>
            </a:r>
          </a:p>
        </p:txBody>
      </p:sp>
      <p:sp>
        <p:nvSpPr>
          <p:cNvPr id="1013" name="Object 1013"/>
          <p:cNvSpPr txBox="1"/>
          <p:nvPr/>
        </p:nvSpPr>
        <p:spPr>
          <a:xfrm>
            <a:off x="818169" y="903086"/>
            <a:ext cx="10652951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2025</a:t>
            </a:r>
            <a:r>
              <a:rPr lang="zh-CN" altLang="en-US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OPENRANK·CUP</a:t>
            </a:r>
            <a:r>
              <a:rPr lang="zh-CN" altLang="en-US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PRELIMINARY</a:t>
            </a:r>
            <a:endParaRPr lang="zh-CN" altLang="en-US" sz="1100" dirty="0"/>
          </a:p>
        </p:txBody>
      </p:sp>
      <p:pic>
        <p:nvPicPr>
          <p:cNvPr id="91014" name="image 1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8588" y="1137208"/>
            <a:ext cx="2769093" cy="58752"/>
          </a:xfrm>
          <a:prstGeom prst="rect">
            <a:avLst/>
          </a:prstGeom>
        </p:spPr>
      </p:pic>
      <p:sp>
        <p:nvSpPr>
          <p:cNvPr id="3" name="Object 1013">
            <a:extLst>
              <a:ext uri="{FF2B5EF4-FFF2-40B4-BE49-F238E27FC236}">
                <a16:creationId xmlns:a16="http://schemas.microsoft.com/office/drawing/2014/main" id="{168DB3E8-D6A6-078E-AD03-63E8E8C87115}"/>
              </a:ext>
            </a:extLst>
          </p:cNvPr>
          <p:cNvSpPr txBox="1"/>
          <p:nvPr/>
        </p:nvSpPr>
        <p:spPr>
          <a:xfrm>
            <a:off x="1175955" y="1257657"/>
            <a:ext cx="1794359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Team</a:t>
            </a:r>
            <a:r>
              <a:rPr lang="zh-CN" altLang="en-US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｜新闻队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C7CC-C6FC-6DDD-0BEC-9647206C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FF6CC182-41AA-FCE8-F71E-F4D9274C7194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78BD8E14-8924-2C32-B19A-006D0C020A50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3B22C3E1-DCBE-DA41-C9DA-A6874BD263C7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E2CCA385-8C7F-A55A-CACF-924F6102C358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5C0C48-F6D4-9D4B-5C03-C258460FE074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58DC9778-E0CC-07FB-14DB-391EAEE1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A364416D-05E7-5DB4-F39B-2578FD9AD5D7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5207C1B7-9BE7-75FC-3907-2D9DCDAAE2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13" y="60435"/>
            <a:ext cx="12066817" cy="6797548"/>
          </a:xfrm>
          <a:prstGeom prst="rect">
            <a:avLst/>
          </a:prstGeom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1F01B472-77EE-3805-D02E-8BD976062A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1514CC3-2A43-30E3-AE91-5B9D9DB0FBCC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1D3AF76E-9535-0338-A8F7-78BE84F1F833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4BE49FF-F6E5-F71B-9DFA-427C19FFED78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A180AC-F1B8-3558-604C-EB4BBF588BB5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0B78191-4AB1-8688-6966-F49F4C57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14E012C-3CEA-25A6-D182-4ED10D93B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9AF84FD-A279-CDEA-8B13-832E9A4B74A6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05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D44472-C874-E298-1DCA-778191B479C7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E810997-799C-055A-2204-6E10A8397419}"/>
              </a:ext>
            </a:extLst>
          </p:cNvPr>
          <p:cNvGrpSpPr/>
          <p:nvPr/>
        </p:nvGrpSpPr>
        <p:grpSpPr>
          <a:xfrm>
            <a:off x="8464359" y="1205349"/>
            <a:ext cx="3609851" cy="3893951"/>
            <a:chOff x="8464360" y="1187419"/>
            <a:chExt cx="2908952" cy="5206798"/>
          </a:xfrm>
        </p:grpSpPr>
        <p:pic>
          <p:nvPicPr>
            <p:cNvPr id="36" name="image 15012">
              <a:extLst>
                <a:ext uri="{FF2B5EF4-FFF2-40B4-BE49-F238E27FC236}">
                  <a16:creationId xmlns:a16="http://schemas.microsoft.com/office/drawing/2014/main" id="{CCA9349E-C02C-77A5-0CCF-9AF7A0C5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rcRect/>
            <a:stretch>
              <a:fillRect/>
            </a:stretch>
          </p:blipFill>
          <p:spPr>
            <a:xfrm>
              <a:off x="8464360" y="1588043"/>
              <a:ext cx="2908952" cy="4806174"/>
            </a:xfrm>
            <a:prstGeom prst="rect">
              <a:avLst/>
            </a:prstGeom>
          </p:spPr>
        </p:pic>
        <p:pic>
          <p:nvPicPr>
            <p:cNvPr id="31" name="image 14033">
              <a:extLst>
                <a:ext uri="{FF2B5EF4-FFF2-40B4-BE49-F238E27FC236}">
                  <a16:creationId xmlns:a16="http://schemas.microsoft.com/office/drawing/2014/main" id="{0F992392-5299-EFD8-3281-64569942D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8592730" y="1187419"/>
              <a:ext cx="2780582" cy="554558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1D22354-DC4E-CE64-69F9-61B770BE3765}"/>
              </a:ext>
            </a:extLst>
          </p:cNvPr>
          <p:cNvGrpSpPr/>
          <p:nvPr/>
        </p:nvGrpSpPr>
        <p:grpSpPr>
          <a:xfrm>
            <a:off x="1120140" y="1369432"/>
            <a:ext cx="4877049" cy="4254128"/>
            <a:chOff x="1768520" y="1070179"/>
            <a:chExt cx="4877049" cy="4254128"/>
          </a:xfrm>
        </p:grpSpPr>
        <p:grpSp>
          <p:nvGrpSpPr>
            <p:cNvPr id="11" name="组合 7032">
              <a:extLst>
                <a:ext uri="{FF2B5EF4-FFF2-40B4-BE49-F238E27FC236}">
                  <a16:creationId xmlns:a16="http://schemas.microsoft.com/office/drawing/2014/main" id="{4A49EA0E-E2BE-655D-F49C-D87FEC3CC564}"/>
                </a:ext>
              </a:extLst>
            </p:cNvPr>
            <p:cNvGrpSpPr/>
            <p:nvPr/>
          </p:nvGrpSpPr>
          <p:grpSpPr>
            <a:xfrm>
              <a:off x="6057940" y="1070179"/>
              <a:ext cx="587629" cy="671576"/>
              <a:chOff x="4134866" y="2297303"/>
              <a:chExt cx="587629" cy="671576"/>
            </a:xfrm>
          </p:grpSpPr>
          <p:sp>
            <p:nvSpPr>
              <p:cNvPr id="18" name="Object 7033">
                <a:extLst>
                  <a:ext uri="{FF2B5EF4-FFF2-40B4-BE49-F238E27FC236}">
                    <a16:creationId xmlns:a16="http://schemas.microsoft.com/office/drawing/2014/main" id="{956C1D1A-7C9B-D2B9-86A4-C7AA10722800}"/>
                  </a:ext>
                </a:extLst>
              </p:cNvPr>
              <p:cNvSpPr txBox="1"/>
              <p:nvPr/>
            </p:nvSpPr>
            <p:spPr>
              <a:xfrm>
                <a:off x="4134866" y="2297303"/>
                <a:ext cx="587629" cy="671576"/>
              </a:xfrm>
              <a:prstGeom prst="rect">
                <a:avLst/>
              </a:prstGeom>
              <a:blipFill dpi="0" rotWithShape="1">
                <a:blip r:embed="rId12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Object 7034">
                <a:extLst>
                  <a:ext uri="{FF2B5EF4-FFF2-40B4-BE49-F238E27FC236}">
                    <a16:creationId xmlns:a16="http://schemas.microsoft.com/office/drawing/2014/main" id="{B6105F7D-C5AB-0F61-87E2-F8FE6777C98A}"/>
                  </a:ext>
                </a:extLst>
              </p:cNvPr>
              <p:cNvSpPr txBox="1"/>
              <p:nvPr/>
            </p:nvSpPr>
            <p:spPr>
              <a:xfrm>
                <a:off x="4173728" y="2341499"/>
                <a:ext cx="510031" cy="582930"/>
              </a:xfrm>
              <a:prstGeom prst="rect">
                <a:avLst/>
              </a:prstGeom>
              <a:blipFill dpi="0" rotWithShape="1">
                <a:blip r:embed="rId13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Object 7035">
                <a:extLst>
                  <a:ext uri="{FF2B5EF4-FFF2-40B4-BE49-F238E27FC236}">
                    <a16:creationId xmlns:a16="http://schemas.microsoft.com/office/drawing/2014/main" id="{635EC75B-9807-FE1A-05AD-9018201BB21C}"/>
                  </a:ext>
                </a:extLst>
              </p:cNvPr>
              <p:cNvSpPr txBox="1"/>
              <p:nvPr/>
            </p:nvSpPr>
            <p:spPr>
              <a:xfrm>
                <a:off x="4322572" y="2523490"/>
                <a:ext cx="212344" cy="204343"/>
              </a:xfrm>
              <a:prstGeom prst="rect">
                <a:avLst/>
              </a:prstGeom>
              <a:blipFill dpi="0" rotWithShape="1">
                <a:blip r:embed="rId14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0F55D93-AA9E-18F5-C0D7-9FE1B0333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8520" y="1414445"/>
              <a:ext cx="3821801" cy="3909862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76AC157F-4804-041E-F128-65D5A43BD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118" y="1414445"/>
              <a:ext cx="513800" cy="466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F69BC03-7084-D768-9549-0C299648FB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334" y="1196307"/>
            <a:ext cx="3100891" cy="390299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7300165-8216-F023-CE4B-35DB82093AB1}"/>
              </a:ext>
            </a:extLst>
          </p:cNvPr>
          <p:cNvSpPr txBox="1"/>
          <p:nvPr/>
        </p:nvSpPr>
        <p:spPr>
          <a:xfrm>
            <a:off x="9396722" y="1245977"/>
            <a:ext cx="651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实时动态模块设计说明</a:t>
            </a:r>
            <a:endParaRPr kumimoji="1" lang="zh-CN" altLang="en-US" sz="18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3B09328-7492-6964-E7ED-6B7F8CD1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448" y="1586990"/>
            <a:ext cx="2823723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实时展示开源社区中的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关键行为事件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（点赞、提交 PR、代码更新等）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CN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每条动态包含行为类型、关联项目、发生时间，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信息结构清晰</a:t>
            </a:r>
            <a:endParaRPr kumimoji="1" lang="en-US" altLang="zh-CN" sz="14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CN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通过时间顺序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滚动呈现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，直观反映社区当前活跃状态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CN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支持高频更新，用于捕捉社区活跃度的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即时变化</a:t>
            </a:r>
            <a:endParaRPr kumimoji="1" lang="en-US" altLang="zh-CN" sz="14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CN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作为整体健康度评估的实时补充指标</a:t>
            </a:r>
          </a:p>
        </p:txBody>
      </p:sp>
    </p:spTree>
    <p:extLst>
      <p:ext uri="{BB962C8B-B14F-4D97-AF65-F5344CB8AC3E}">
        <p14:creationId xmlns:p14="http://schemas.microsoft.com/office/powerpoint/2010/main" val="374083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18CB-3A7D-51B1-8EEA-BB880AF33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F28704B1-9E3B-0522-7E31-1E8284C25CB4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E7D857EE-7821-D2F6-01CC-737359ADDFF7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981A3BB8-38C8-1172-06C2-C9FB65D3B819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EF8474DF-A179-873B-2F46-3A437354FF0E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89706C-B67F-7E93-E88A-FAAEE5BD689B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C6526D8D-5476-9023-3047-0DD99935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B0BA5932-7AE5-0FB5-761B-BC1127FD644E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41B1B7D0-E076-565B-3412-D50DE8E380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707" y="266206"/>
            <a:ext cx="12065489" cy="6796800"/>
          </a:xfrm>
          <a:prstGeom prst="rect">
            <a:avLst/>
          </a:prstGeom>
          <a:noFill/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D5B806F3-029D-9ED0-8051-92B74C29DD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B71B1BE-02A2-5334-0A46-7E4BCBB08922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DC958244-51FE-DA25-B641-A68B8D5233ED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A53B76B-622E-1E17-23B9-9785890E7559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9357EF2-DB83-63F1-E03F-8662952B3E3A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F0430FA-425D-34E1-F39D-9AB0B8285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24632C5-703C-31D7-E37E-A09AEA877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E2E160B-BB4F-B33A-AA97-F6C2D7A4CEB7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06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F67EEE-0F07-6940-72FC-3FAF09F7611F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DF1925D-A4D2-CCF7-80B6-61F5741C6A58}"/>
              </a:ext>
            </a:extLst>
          </p:cNvPr>
          <p:cNvCxnSpPr>
            <a:cxnSpLocks/>
          </p:cNvCxnSpPr>
          <p:nvPr/>
        </p:nvCxnSpPr>
        <p:spPr>
          <a:xfrm>
            <a:off x="5370547" y="1775247"/>
            <a:ext cx="442424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0AC2717-82DA-13A6-A4C7-0A76A2C8EC14}"/>
              </a:ext>
            </a:extLst>
          </p:cNvPr>
          <p:cNvCxnSpPr>
            <a:cxnSpLocks/>
          </p:cNvCxnSpPr>
          <p:nvPr/>
        </p:nvCxnSpPr>
        <p:spPr>
          <a:xfrm flipV="1">
            <a:off x="3234267" y="1778142"/>
            <a:ext cx="2153057" cy="407400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image 15011">
            <a:extLst>
              <a:ext uri="{FF2B5EF4-FFF2-40B4-BE49-F238E27FC236}">
                <a16:creationId xmlns:a16="http://schemas.microsoft.com/office/drawing/2014/main" id="{061227A8-C80B-6812-D265-A2E899DF44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rcRect/>
          <a:stretch>
            <a:fillRect/>
          </a:stretch>
        </p:blipFill>
        <p:spPr>
          <a:xfrm>
            <a:off x="6509163" y="3307775"/>
            <a:ext cx="5272298" cy="2885375"/>
          </a:xfrm>
          <a:prstGeom prst="rect">
            <a:avLst/>
          </a:prstGeom>
        </p:spPr>
      </p:pic>
      <p:grpSp>
        <p:nvGrpSpPr>
          <p:cNvPr id="28" name="组合 7044">
            <a:extLst>
              <a:ext uri="{FF2B5EF4-FFF2-40B4-BE49-F238E27FC236}">
                <a16:creationId xmlns:a16="http://schemas.microsoft.com/office/drawing/2014/main" id="{79C05DA6-5023-6A20-A672-6337FBC6FCDE}"/>
              </a:ext>
            </a:extLst>
          </p:cNvPr>
          <p:cNvGrpSpPr/>
          <p:nvPr/>
        </p:nvGrpSpPr>
        <p:grpSpPr>
          <a:xfrm>
            <a:off x="5796982" y="1435686"/>
            <a:ext cx="587629" cy="671576"/>
            <a:chOff x="9242171" y="4081907"/>
            <a:chExt cx="587629" cy="671576"/>
          </a:xfrm>
        </p:grpSpPr>
        <p:sp>
          <p:nvSpPr>
            <p:cNvPr id="29" name="Object 7045">
              <a:extLst>
                <a:ext uri="{FF2B5EF4-FFF2-40B4-BE49-F238E27FC236}">
                  <a16:creationId xmlns:a16="http://schemas.microsoft.com/office/drawing/2014/main" id="{4EC39728-A01F-D88B-8F61-3867B8A3FBA8}"/>
                </a:ext>
              </a:extLst>
            </p:cNvPr>
            <p:cNvSpPr txBox="1"/>
            <p:nvPr/>
          </p:nvSpPr>
          <p:spPr>
            <a:xfrm>
              <a:off x="9242171" y="4081907"/>
              <a:ext cx="587629" cy="671576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0" name="Object 7046">
              <a:extLst>
                <a:ext uri="{FF2B5EF4-FFF2-40B4-BE49-F238E27FC236}">
                  <a16:creationId xmlns:a16="http://schemas.microsoft.com/office/drawing/2014/main" id="{1B5394EA-E886-8705-477E-F5D29AF188FA}"/>
                </a:ext>
              </a:extLst>
            </p:cNvPr>
            <p:cNvSpPr txBox="1"/>
            <p:nvPr/>
          </p:nvSpPr>
          <p:spPr>
            <a:xfrm>
              <a:off x="9281033" y="4126103"/>
              <a:ext cx="510031" cy="582930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1" name="Object 7047">
              <a:extLst>
                <a:ext uri="{FF2B5EF4-FFF2-40B4-BE49-F238E27FC236}">
                  <a16:creationId xmlns:a16="http://schemas.microsoft.com/office/drawing/2014/main" id="{47489B9D-118F-D67F-0DAA-184772A6692F}"/>
                </a:ext>
              </a:extLst>
            </p:cNvPr>
            <p:cNvSpPr txBox="1"/>
            <p:nvPr/>
          </p:nvSpPr>
          <p:spPr>
            <a:xfrm>
              <a:off x="9429877" y="4311015"/>
              <a:ext cx="212344" cy="198374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33" name="image 14015">
            <a:extLst>
              <a:ext uri="{FF2B5EF4-FFF2-40B4-BE49-F238E27FC236}">
                <a16:creationId xmlns:a16="http://schemas.microsoft.com/office/drawing/2014/main" id="{FECF4F64-79E6-9168-748D-1CBB8ACF7D7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497420" y="2898552"/>
            <a:ext cx="5291627" cy="4817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5AC6C12-24E8-F299-B80B-9CC37E364205}"/>
              </a:ext>
            </a:extLst>
          </p:cNvPr>
          <p:cNvSpPr txBox="1"/>
          <p:nvPr/>
        </p:nvSpPr>
        <p:spPr>
          <a:xfrm>
            <a:off x="7890856" y="2982700"/>
            <a:ext cx="2504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异常预警模块设计说明</a:t>
            </a:r>
            <a:endParaRPr kumimoji="1" lang="zh-CN" altLang="en-US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185E9E-ADC1-EB91-EC79-F2BF68ED8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4719" y="1144340"/>
            <a:ext cx="5286742" cy="1827146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75655D4C-5D64-F9BD-5820-42B11544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259" y="3439845"/>
            <a:ext cx="533695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自动识别社区运行中的异常行为与风险信号</a:t>
            </a:r>
            <a:r>
              <a:rPr kumimoji="1" lang="en-US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,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右上角</a:t>
            </a: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标出风险个数</a:t>
            </a:r>
            <a:endParaRPr kumimoji="1" lang="zh-CN" altLang="zh-CN" sz="14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异常类型覆盖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活跃异常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（长期无提交）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协作</a:t>
            </a: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效率异常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（Issue 响应过慢）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质量风险（测试覆盖率下降）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维护滞后（文档更新延迟）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每条预警明确标注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项目名称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异常原因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风险等级</a:t>
            </a: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（高 / 中 / 低）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C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发生时间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C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采用列表形式集中展示，便于快速定位问题项目</a:t>
            </a:r>
          </a:p>
        </p:txBody>
      </p:sp>
    </p:spTree>
    <p:extLst>
      <p:ext uri="{BB962C8B-B14F-4D97-AF65-F5344CB8AC3E}">
        <p14:creationId xmlns:p14="http://schemas.microsoft.com/office/powerpoint/2010/main" val="349679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AD5D8-358F-902D-A068-2DA6E4E9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3268E8FA-FEFD-2F50-8228-BF5E91CF4E95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1706AFD7-4E4E-56ED-0363-CE9D8AA66380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0CB6B6D1-7401-2BFE-DD2B-9B6976A34539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D63AE6EF-A4E8-9890-DD56-399A6B42B089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156952-99AE-FA91-13F5-78B152A8BB86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7594C47B-7F5F-944D-9D24-E9C25516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F13421D4-7B28-C129-8700-C95FABA13AC3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5970403A-E4C2-AC00-3A5C-AC3A065380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13" y="60435"/>
            <a:ext cx="12066817" cy="6797548"/>
          </a:xfrm>
          <a:prstGeom prst="rect">
            <a:avLst/>
          </a:prstGeom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171CBC27-EE77-A930-BCA6-44BA81B9E4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0522E01-728A-E5D1-1E05-2F60DECE8974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6EB58A27-2C92-D4CA-A94B-01FF88D05211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7455357-01EC-60CF-12D0-475996EE8DAB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C03B507-B68F-86BA-5695-E48A87391417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5EB2A36-5F93-3B1A-E0B7-3EDC10849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F0BF720-3A82-DF61-AC76-C07D446CE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64B0DAC-2CD9-EF1A-36B3-6A423E03B429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07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E3D747-2F5E-E135-A122-49143B5B3790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7BF0E9E-389B-D40C-025B-091E18F1747A}"/>
              </a:ext>
            </a:extLst>
          </p:cNvPr>
          <p:cNvGrpSpPr/>
          <p:nvPr/>
        </p:nvGrpSpPr>
        <p:grpSpPr>
          <a:xfrm>
            <a:off x="4010385" y="1369432"/>
            <a:ext cx="1986804" cy="3541545"/>
            <a:chOff x="4658765" y="1070179"/>
            <a:chExt cx="1986804" cy="3541545"/>
          </a:xfrm>
        </p:grpSpPr>
        <p:grpSp>
          <p:nvGrpSpPr>
            <p:cNvPr id="11" name="组合 7032">
              <a:extLst>
                <a:ext uri="{FF2B5EF4-FFF2-40B4-BE49-F238E27FC236}">
                  <a16:creationId xmlns:a16="http://schemas.microsoft.com/office/drawing/2014/main" id="{ABC6D331-DFC7-5EF6-F0DE-6D51CDC9D3C6}"/>
                </a:ext>
              </a:extLst>
            </p:cNvPr>
            <p:cNvGrpSpPr/>
            <p:nvPr/>
          </p:nvGrpSpPr>
          <p:grpSpPr>
            <a:xfrm>
              <a:off x="6057940" y="1070179"/>
              <a:ext cx="587629" cy="671576"/>
              <a:chOff x="4134866" y="2297303"/>
              <a:chExt cx="587629" cy="671576"/>
            </a:xfrm>
          </p:grpSpPr>
          <p:sp>
            <p:nvSpPr>
              <p:cNvPr id="18" name="Object 7033">
                <a:extLst>
                  <a:ext uri="{FF2B5EF4-FFF2-40B4-BE49-F238E27FC236}">
                    <a16:creationId xmlns:a16="http://schemas.microsoft.com/office/drawing/2014/main" id="{96244B83-14D5-F98E-739E-0DE936DEC0D9}"/>
                  </a:ext>
                </a:extLst>
              </p:cNvPr>
              <p:cNvSpPr txBox="1"/>
              <p:nvPr/>
            </p:nvSpPr>
            <p:spPr>
              <a:xfrm>
                <a:off x="4134866" y="2297303"/>
                <a:ext cx="587629" cy="671576"/>
              </a:xfrm>
              <a:prstGeom prst="rect">
                <a:avLst/>
              </a:prstGeom>
              <a:blipFill dpi="0" rotWithShape="1">
                <a:blip r:embed="rId10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Object 7034">
                <a:extLst>
                  <a:ext uri="{FF2B5EF4-FFF2-40B4-BE49-F238E27FC236}">
                    <a16:creationId xmlns:a16="http://schemas.microsoft.com/office/drawing/2014/main" id="{C6A9B467-26EB-DAB8-7D3D-B37856E789FC}"/>
                  </a:ext>
                </a:extLst>
              </p:cNvPr>
              <p:cNvSpPr txBox="1"/>
              <p:nvPr/>
            </p:nvSpPr>
            <p:spPr>
              <a:xfrm>
                <a:off x="4173728" y="2341499"/>
                <a:ext cx="510031" cy="582930"/>
              </a:xfrm>
              <a:prstGeom prst="rect">
                <a:avLst/>
              </a:prstGeom>
              <a:blipFill dpi="0" rotWithShape="1">
                <a:blip r:embed="rId11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Object 7035">
                <a:extLst>
                  <a:ext uri="{FF2B5EF4-FFF2-40B4-BE49-F238E27FC236}">
                    <a16:creationId xmlns:a16="http://schemas.microsoft.com/office/drawing/2014/main" id="{E9D22D99-57BC-FF05-D68A-6E8D17E0447E}"/>
                  </a:ext>
                </a:extLst>
              </p:cNvPr>
              <p:cNvSpPr txBox="1"/>
              <p:nvPr/>
            </p:nvSpPr>
            <p:spPr>
              <a:xfrm>
                <a:off x="4322572" y="2523490"/>
                <a:ext cx="212344" cy="204343"/>
              </a:xfrm>
              <a:prstGeom prst="rect">
                <a:avLst/>
              </a:prstGeom>
              <a:blipFill dpi="0" rotWithShape="1">
                <a:blip r:embed="rId12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48E27215-BDC9-4DD5-A2ED-B51BF968B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8765" y="1414445"/>
              <a:ext cx="931556" cy="319727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C3DD43F0-41EA-77F1-54BC-2DD470CC9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118" y="1414445"/>
              <a:ext cx="513800" cy="466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61DF51A-0C35-E320-B1AC-7AE46CE4B1FA}"/>
              </a:ext>
            </a:extLst>
          </p:cNvPr>
          <p:cNvGrpSpPr/>
          <p:nvPr/>
        </p:nvGrpSpPr>
        <p:grpSpPr>
          <a:xfrm>
            <a:off x="6118441" y="3570099"/>
            <a:ext cx="5237615" cy="2405500"/>
            <a:chOff x="8464358" y="647408"/>
            <a:chExt cx="5290941" cy="240550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876FECE-1748-D8A9-CA68-D057D9AA9FAA}"/>
                </a:ext>
              </a:extLst>
            </p:cNvPr>
            <p:cNvGrpSpPr/>
            <p:nvPr/>
          </p:nvGrpSpPr>
          <p:grpSpPr>
            <a:xfrm>
              <a:off x="8464358" y="647408"/>
              <a:ext cx="5290941" cy="2405500"/>
              <a:chOff x="8464360" y="441367"/>
              <a:chExt cx="4263637" cy="3216516"/>
            </a:xfrm>
          </p:grpSpPr>
          <p:pic>
            <p:nvPicPr>
              <p:cNvPr id="36" name="image 15012">
                <a:extLst>
                  <a:ext uri="{FF2B5EF4-FFF2-40B4-BE49-F238E27FC236}">
                    <a16:creationId xmlns:a16="http://schemas.microsoft.com/office/drawing/2014/main" id="{FED1CF64-61EF-735B-4A65-50FF6D3E3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50000"/>
              </a:blip>
              <a:srcRect/>
              <a:stretch>
                <a:fillRect/>
              </a:stretch>
            </p:blipFill>
            <p:spPr>
              <a:xfrm>
                <a:off x="8464360" y="841991"/>
                <a:ext cx="4263637" cy="2815892"/>
              </a:xfrm>
              <a:prstGeom prst="rect">
                <a:avLst/>
              </a:prstGeom>
            </p:spPr>
          </p:pic>
          <p:pic>
            <p:nvPicPr>
              <p:cNvPr id="31" name="image 14033">
                <a:extLst>
                  <a:ext uri="{FF2B5EF4-FFF2-40B4-BE49-F238E27FC236}">
                    <a16:creationId xmlns:a16="http://schemas.microsoft.com/office/drawing/2014/main" id="{E741C01B-DC20-5A47-5E53-24F81D70A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8464360" y="441367"/>
                <a:ext cx="4263637" cy="554558"/>
              </a:xfrm>
              <a:prstGeom prst="rect">
                <a:avLst/>
              </a:prstGeom>
            </p:spPr>
          </p:pic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93D2F4-09DE-D567-FFBB-3C8D096741E2}"/>
                </a:ext>
              </a:extLst>
            </p:cNvPr>
            <p:cNvSpPr txBox="1"/>
            <p:nvPr/>
          </p:nvSpPr>
          <p:spPr>
            <a:xfrm>
              <a:off x="9699021" y="688036"/>
              <a:ext cx="28216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b="1" dirty="0">
                  <a:solidFill>
                    <a:srgbClr val="0D0D0D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健康雷达图</a:t>
              </a:r>
              <a:r>
                <a:rPr kumimoji="1" lang="zh-CN" altLang="en-US" sz="1800" b="1" dirty="0">
                  <a:solidFill>
                    <a:srgbClr val="0D0D0D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模块设计说明</a:t>
              </a:r>
              <a:endParaRPr kumimoji="1" lang="zh-CN" altLang="en-US" sz="1800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C3C955A-875F-F45E-7415-3F54520B38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1521" y="882402"/>
            <a:ext cx="5224535" cy="273608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965B625-CE78-55D8-BDAF-1C95F0BCA043}"/>
              </a:ext>
            </a:extLst>
          </p:cNvPr>
          <p:cNvSpPr txBox="1"/>
          <p:nvPr/>
        </p:nvSpPr>
        <p:spPr>
          <a:xfrm>
            <a:off x="6051352" y="3987206"/>
            <a:ext cx="52245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该模块</a:t>
            </a: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经过变动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用于刻画开源社区在多维健康指标空间中的结构性分布。各维度指标基于 </a:t>
            </a:r>
            <a:r>
              <a:rPr kumimoji="1" lang="en" altLang="zh-CN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CHAOSS 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社区健康度框架映射构建，并通过标准化后进行横向对比。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b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雷达图主要用于呈现不同健康维度之间的相对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强弱关系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，而非绝对评分结果。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b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当前分析样本以美国区域社区为主，后续将通过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扩展样本范围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提升指标分布的稳定性与泛化能力。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293225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02" name="Object 802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3" name="Object 803"/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4" name="Object 804"/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805" name="Object 805"/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sp>
        <p:nvSpPr>
          <p:cNvPr id="806" name="Object 806"/>
          <p:cNvSpPr txBox="1"/>
          <p:nvPr/>
        </p:nvSpPr>
        <p:spPr>
          <a:xfrm>
            <a:off x="469645" y="545338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grpSp>
        <p:nvGrpSpPr>
          <p:cNvPr id="807" name="组合 807"/>
          <p:cNvGrpSpPr/>
          <p:nvPr/>
        </p:nvGrpSpPr>
        <p:grpSpPr>
          <a:xfrm rot="-10800000" flipV="1">
            <a:off x="596900" y="884555"/>
            <a:ext cx="10998200" cy="5092192"/>
            <a:chOff x="596900" y="884555"/>
            <a:chExt cx="10998200" cy="5092192"/>
          </a:xfrm>
        </p:grpSpPr>
        <p:sp>
          <p:nvSpPr>
            <p:cNvPr id="808" name="Object 808"/>
            <p:cNvSpPr txBox="1"/>
            <p:nvPr/>
          </p:nvSpPr>
          <p:spPr>
            <a:xfrm>
              <a:off x="4242181" y="3926332"/>
              <a:ext cx="7340219" cy="205028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9" name="Object 809"/>
            <p:cNvSpPr txBox="1"/>
            <p:nvPr/>
          </p:nvSpPr>
          <p:spPr>
            <a:xfrm>
              <a:off x="596900" y="884555"/>
              <a:ext cx="10998200" cy="5092192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8013" name="image 80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8014" name="Object 8014"/>
          <p:cNvSpPr txBox="1"/>
          <p:nvPr/>
        </p:nvSpPr>
        <p:spPr>
          <a:xfrm>
            <a:off x="1302512" y="1878457"/>
            <a:ext cx="4826000" cy="2222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dirty="0"/>
          </a:p>
        </p:txBody>
      </p:sp>
      <p:sp>
        <p:nvSpPr>
          <p:cNvPr id="8015" name="Object 8015"/>
          <p:cNvSpPr txBox="1"/>
          <p:nvPr/>
        </p:nvSpPr>
        <p:spPr>
          <a:xfrm>
            <a:off x="4156572" y="2406269"/>
            <a:ext cx="9581260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zh-CN" altLang="en-US" sz="4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社区健康度评估方法与数据基础</a:t>
            </a:r>
          </a:p>
        </p:txBody>
      </p:sp>
      <p:pic>
        <p:nvPicPr>
          <p:cNvPr id="98016" name="image 80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2758" y="2077339"/>
            <a:ext cx="25400" cy="1707261"/>
          </a:xfrm>
          <a:prstGeom prst="rect">
            <a:avLst/>
          </a:prstGeom>
        </p:spPr>
      </p:pic>
      <p:sp>
        <p:nvSpPr>
          <p:cNvPr id="8017" name="Object 8017"/>
          <p:cNvSpPr txBox="1"/>
          <p:nvPr/>
        </p:nvSpPr>
        <p:spPr>
          <a:xfrm>
            <a:off x="4216206" y="3099307"/>
            <a:ext cx="6998446" cy="41135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" altLang="zh-CN" sz="1599" b="1" dirty="0">
                <a:solidFill>
                  <a:srgbClr val="0D0D0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Methodology and Data Foundations for Community Health Assessment</a:t>
            </a:r>
            <a:endParaRPr lang="zh-CN" altLang="en-US" sz="1599" b="1" dirty="0">
              <a:solidFill>
                <a:srgbClr val="0D0D0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D335D-E032-9CA1-27FB-85E8B5E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>
            <a:extLst>
              <a:ext uri="{FF2B5EF4-FFF2-40B4-BE49-F238E27FC236}">
                <a16:creationId xmlns:a16="http://schemas.microsoft.com/office/drawing/2014/main" id="{41E93C3B-D10C-77F2-E2C9-D4A144FB7C9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02" name="Object 1302">
              <a:extLst>
                <a:ext uri="{FF2B5EF4-FFF2-40B4-BE49-F238E27FC236}">
                  <a16:creationId xmlns:a16="http://schemas.microsoft.com/office/drawing/2014/main" id="{3F376730-01E0-C2C3-C10C-0180E6A87D6D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303" name="Object 1303">
              <a:extLst>
                <a:ext uri="{FF2B5EF4-FFF2-40B4-BE49-F238E27FC236}">
                  <a16:creationId xmlns:a16="http://schemas.microsoft.com/office/drawing/2014/main" id="{FDBD91EC-7F90-94E8-31F1-62622136D820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304" name="Object 1304">
              <a:extLst>
                <a:ext uri="{FF2B5EF4-FFF2-40B4-BE49-F238E27FC236}">
                  <a16:creationId xmlns:a16="http://schemas.microsoft.com/office/drawing/2014/main" id="{C01EEC8E-5E3F-D07A-7769-CF2344EB63D4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1305" name="Object 1305">
            <a:extLst>
              <a:ext uri="{FF2B5EF4-FFF2-40B4-BE49-F238E27FC236}">
                <a16:creationId xmlns:a16="http://schemas.microsoft.com/office/drawing/2014/main" id="{5B993648-CA37-853E-FCEB-7C0F624463E6}"/>
              </a:ext>
            </a:extLst>
          </p:cNvPr>
          <p:cNvSpPr txBox="1"/>
          <p:nvPr/>
        </p:nvSpPr>
        <p:spPr>
          <a:xfrm>
            <a:off x="2482850" y="110998"/>
            <a:ext cx="7226300" cy="6096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社区健康度指标构建逻辑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309" name="Object 1309">
            <a:extLst>
              <a:ext uri="{FF2B5EF4-FFF2-40B4-BE49-F238E27FC236}">
                <a16:creationId xmlns:a16="http://schemas.microsoft.com/office/drawing/2014/main" id="{A35FC553-4F3F-1BEA-EB0F-2CA1828E298A}"/>
              </a:ext>
            </a:extLst>
          </p:cNvPr>
          <p:cNvSpPr txBox="1"/>
          <p:nvPr/>
        </p:nvSpPr>
        <p:spPr>
          <a:xfrm>
            <a:off x="3429000" y="712343"/>
            <a:ext cx="5334000" cy="2413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000" b="0" i="0" dirty="0">
                <a:solidFill>
                  <a:srgbClr val="FFFFFF">
                    <a:alpha val="50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Method</a:t>
            </a:r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10E595B-78E9-29EA-3E45-5CBBB071FD5A}"/>
              </a:ext>
            </a:extLst>
          </p:cNvPr>
          <p:cNvGrpSpPr/>
          <p:nvPr/>
        </p:nvGrpSpPr>
        <p:grpSpPr>
          <a:xfrm flipV="1">
            <a:off x="697888" y="1011170"/>
            <a:ext cx="3345942" cy="5323212"/>
            <a:chOff x="1018350" y="1528828"/>
            <a:chExt cx="3345942" cy="4755012"/>
          </a:xfrm>
        </p:grpSpPr>
        <p:pic>
          <p:nvPicPr>
            <p:cNvPr id="44" name="image 13010">
              <a:extLst>
                <a:ext uri="{FF2B5EF4-FFF2-40B4-BE49-F238E27FC236}">
                  <a16:creationId xmlns:a16="http://schemas.microsoft.com/office/drawing/2014/main" id="{F0B4F0DB-A1D8-DC1F-18DD-C04986DA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81124" y="5566347"/>
              <a:ext cx="2883168" cy="605854"/>
            </a:xfrm>
            <a:prstGeom prst="rect">
              <a:avLst/>
            </a:prstGeom>
          </p:spPr>
        </p:pic>
        <p:pic>
          <p:nvPicPr>
            <p:cNvPr id="45" name="image 13011">
              <a:extLst>
                <a:ext uri="{FF2B5EF4-FFF2-40B4-BE49-F238E27FC236}">
                  <a16:creationId xmlns:a16="http://schemas.microsoft.com/office/drawing/2014/main" id="{94AFE57F-338A-8FE1-F439-C70D0A4DE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18350" y="1528828"/>
              <a:ext cx="3318381" cy="4755012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AAA63CB-D9AB-5207-051D-AA57EBD759CB}"/>
              </a:ext>
            </a:extLst>
          </p:cNvPr>
          <p:cNvSpPr txBox="1"/>
          <p:nvPr/>
        </p:nvSpPr>
        <p:spPr>
          <a:xfrm>
            <a:off x="-1557806" y="1282881"/>
            <a:ext cx="8793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指标框架来源与选型依据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AF5FE43-EBE5-1ADE-6B7F-9BE8A08F2F9A}"/>
              </a:ext>
            </a:extLst>
          </p:cNvPr>
          <p:cNvGrpSpPr/>
          <p:nvPr/>
        </p:nvGrpSpPr>
        <p:grpSpPr>
          <a:xfrm flipV="1">
            <a:off x="4436811" y="1011170"/>
            <a:ext cx="3345942" cy="5323212"/>
            <a:chOff x="1018350" y="1528828"/>
            <a:chExt cx="3345942" cy="4755012"/>
          </a:xfrm>
        </p:grpSpPr>
        <p:pic>
          <p:nvPicPr>
            <p:cNvPr id="60" name="image 13010">
              <a:extLst>
                <a:ext uri="{FF2B5EF4-FFF2-40B4-BE49-F238E27FC236}">
                  <a16:creationId xmlns:a16="http://schemas.microsoft.com/office/drawing/2014/main" id="{94C94676-840C-5852-9AC8-004022285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81124" y="5566347"/>
              <a:ext cx="2883168" cy="605854"/>
            </a:xfrm>
            <a:prstGeom prst="rect">
              <a:avLst/>
            </a:prstGeom>
          </p:spPr>
        </p:pic>
        <p:pic>
          <p:nvPicPr>
            <p:cNvPr id="61" name="image 13011">
              <a:extLst>
                <a:ext uri="{FF2B5EF4-FFF2-40B4-BE49-F238E27FC236}">
                  <a16:creationId xmlns:a16="http://schemas.microsoft.com/office/drawing/2014/main" id="{8D680A1F-158F-721F-1885-04826858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18350" y="1528828"/>
              <a:ext cx="3318381" cy="4755012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51025E1-10B6-9BAD-F1D2-18EF9887CAFB}"/>
              </a:ext>
            </a:extLst>
          </p:cNvPr>
          <p:cNvGrpSpPr/>
          <p:nvPr/>
        </p:nvGrpSpPr>
        <p:grpSpPr>
          <a:xfrm flipV="1">
            <a:off x="8175733" y="1011170"/>
            <a:ext cx="3345942" cy="5323212"/>
            <a:chOff x="1018350" y="1528828"/>
            <a:chExt cx="3345942" cy="4755012"/>
          </a:xfrm>
        </p:grpSpPr>
        <p:pic>
          <p:nvPicPr>
            <p:cNvPr id="63" name="image 13010">
              <a:extLst>
                <a:ext uri="{FF2B5EF4-FFF2-40B4-BE49-F238E27FC236}">
                  <a16:creationId xmlns:a16="http://schemas.microsoft.com/office/drawing/2014/main" id="{2BC68A3F-1192-07FC-7751-379EBB477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81124" y="5566347"/>
              <a:ext cx="2883168" cy="605854"/>
            </a:xfrm>
            <a:prstGeom prst="rect">
              <a:avLst/>
            </a:prstGeom>
          </p:spPr>
        </p:pic>
        <p:pic>
          <p:nvPicPr>
            <p:cNvPr id="12992" name="image 13011">
              <a:extLst>
                <a:ext uri="{FF2B5EF4-FFF2-40B4-BE49-F238E27FC236}">
                  <a16:creationId xmlns:a16="http://schemas.microsoft.com/office/drawing/2014/main" id="{C5F99635-0225-A5D8-77A4-644600307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18350" y="1528828"/>
              <a:ext cx="3318381" cy="4755012"/>
            </a:xfrm>
            <a:prstGeom prst="rect">
              <a:avLst/>
            </a:prstGeom>
          </p:spPr>
        </p:pic>
      </p:grpSp>
      <p:sp>
        <p:nvSpPr>
          <p:cNvPr id="12996" name="文本框 12995">
            <a:extLst>
              <a:ext uri="{FF2B5EF4-FFF2-40B4-BE49-F238E27FC236}">
                <a16:creationId xmlns:a16="http://schemas.microsoft.com/office/drawing/2014/main" id="{EE4534C3-BBFB-C6A9-F6F4-9A2452B2FD56}"/>
              </a:ext>
            </a:extLst>
          </p:cNvPr>
          <p:cNvSpPr txBox="1"/>
          <p:nvPr/>
        </p:nvSpPr>
        <p:spPr>
          <a:xfrm>
            <a:off x="2178621" y="1297629"/>
            <a:ext cx="8793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社区健康度核心观测维度</a:t>
            </a:r>
          </a:p>
        </p:txBody>
      </p:sp>
      <p:sp>
        <p:nvSpPr>
          <p:cNvPr id="12998" name="文本框 12997">
            <a:extLst>
              <a:ext uri="{FF2B5EF4-FFF2-40B4-BE49-F238E27FC236}">
                <a16:creationId xmlns:a16="http://schemas.microsoft.com/office/drawing/2014/main" id="{D74F20BD-3957-342E-66B5-E68BBF90195C}"/>
              </a:ext>
            </a:extLst>
          </p:cNvPr>
          <p:cNvSpPr txBox="1"/>
          <p:nvPr/>
        </p:nvSpPr>
        <p:spPr>
          <a:xfrm>
            <a:off x="9273705" y="1282881"/>
            <a:ext cx="6880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社区级指标聚合方法</a:t>
            </a:r>
          </a:p>
        </p:txBody>
      </p:sp>
      <p:sp>
        <p:nvSpPr>
          <p:cNvPr id="13000" name="文本框 12999">
            <a:extLst>
              <a:ext uri="{FF2B5EF4-FFF2-40B4-BE49-F238E27FC236}">
                <a16:creationId xmlns:a16="http://schemas.microsoft.com/office/drawing/2014/main" id="{DF06FE49-8307-3EE5-B7C4-DDA2ECBAF50F}"/>
              </a:ext>
            </a:extLst>
          </p:cNvPr>
          <p:cNvSpPr txBox="1"/>
          <p:nvPr/>
        </p:nvSpPr>
        <p:spPr>
          <a:xfrm>
            <a:off x="862091" y="1975200"/>
            <a:ext cx="322743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本研究在指标设计上参考 </a:t>
            </a:r>
            <a:r>
              <a:rPr lang="en" altLang="zh-CN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CHAOSS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Community Health Analytics Open Source Software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社区健康分析框架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CHAOSS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提供了对开源社区健康状态的</a:t>
            </a: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成熟指标分类体系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，覆盖活跃度、协作、响应性与可持续性等核心维度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结合 </a:t>
            </a:r>
            <a:r>
              <a:rPr lang="en" altLang="zh-CN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OpenDigger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当前可稳定获取的数据范围，对 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CHAOSS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指标进行工程化筛选与适配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指标选取以</a:t>
            </a: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可计算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可持续更新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可跨项目聚合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为基本前提</a:t>
            </a:r>
          </a:p>
        </p:txBody>
      </p:sp>
      <p:sp>
        <p:nvSpPr>
          <p:cNvPr id="13002" name="文本框 13001">
            <a:extLst>
              <a:ext uri="{FF2B5EF4-FFF2-40B4-BE49-F238E27FC236}">
                <a16:creationId xmlns:a16="http://schemas.microsoft.com/office/drawing/2014/main" id="{17A3019D-B87B-8EF2-8B45-823B7AD30DD0}"/>
              </a:ext>
            </a:extLst>
          </p:cNvPr>
          <p:cNvSpPr txBox="1"/>
          <p:nvPr/>
        </p:nvSpPr>
        <p:spPr>
          <a:xfrm>
            <a:off x="4464373" y="1975200"/>
            <a:ext cx="331838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活跃度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Activity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基于提交、交互等行为信号，刻画社区整体参与强度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协作与响应性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Collaboration &amp; Responsiveness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通过 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Issue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等协作行为的响应情况，反映社区协作效率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稳定性与可持续性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Stability &amp; Sustainability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关注代码活跃连续性与维护节奏，识别潜在衰退风险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影响力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Impact</a:t>
            </a:r>
            <a:r>
              <a:rPr lang="zh-CN" altLang="e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结合 </a:t>
            </a:r>
            <a:r>
              <a:rPr lang="e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Star 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等外部关注信号，反映社区生态吸引力</a:t>
            </a:r>
          </a:p>
        </p:txBody>
      </p:sp>
      <p:sp>
        <p:nvSpPr>
          <p:cNvPr id="13004" name="文本框 13003">
            <a:extLst>
              <a:ext uri="{FF2B5EF4-FFF2-40B4-BE49-F238E27FC236}">
                <a16:creationId xmlns:a16="http://schemas.microsoft.com/office/drawing/2014/main" id="{6D5B351A-7120-259B-B05C-40CB8AEE8075}"/>
              </a:ext>
            </a:extLst>
          </p:cNvPr>
          <p:cNvSpPr txBox="1"/>
          <p:nvPr/>
        </p:nvSpPr>
        <p:spPr>
          <a:xfrm>
            <a:off x="8175733" y="1975200"/>
            <a:ext cx="331837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系统不对单一</a:t>
            </a: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GitHub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项目进行独立建模，而是面向多个项目进行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统一数据接入与处理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对项目行为数据进行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标准化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时间对齐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，与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社区级聚合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在社区层面构建反映整体运行状态的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健康度指标集合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基于持续更新的数据流，对相关指标进行周期性计算与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实时更新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通过数据可视化组建展示社区健康状态的</a:t>
            </a:r>
            <a:r>
              <a:rPr lang="zh-CN" altLang="en-US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结构分布与变化趋势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3007" name="组合 13006">
            <a:extLst>
              <a:ext uri="{FF2B5EF4-FFF2-40B4-BE49-F238E27FC236}">
                <a16:creationId xmlns:a16="http://schemas.microsoft.com/office/drawing/2014/main" id="{C853832C-81F0-868E-AD32-58B13BC5B019}"/>
              </a:ext>
            </a:extLst>
          </p:cNvPr>
          <p:cNvGrpSpPr/>
          <p:nvPr/>
        </p:nvGrpSpPr>
        <p:grpSpPr>
          <a:xfrm flipH="1">
            <a:off x="727426" y="1068439"/>
            <a:ext cx="877997" cy="877997"/>
            <a:chOff x="1208405" y="1357883"/>
            <a:chExt cx="2424430" cy="2424430"/>
          </a:xfrm>
        </p:grpSpPr>
        <p:pic>
          <p:nvPicPr>
            <p:cNvPr id="13008" name="image 5010">
              <a:extLst>
                <a:ext uri="{FF2B5EF4-FFF2-40B4-BE49-F238E27FC236}">
                  <a16:creationId xmlns:a16="http://schemas.microsoft.com/office/drawing/2014/main" id="{B2C99070-1C0A-E1EF-F30D-4CC2C7575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208405" y="1357883"/>
              <a:ext cx="2424430" cy="2424430"/>
            </a:xfrm>
            <a:prstGeom prst="rect">
              <a:avLst/>
            </a:prstGeom>
          </p:spPr>
        </p:pic>
        <p:sp>
          <p:nvSpPr>
            <p:cNvPr id="13009" name="Object 5011">
              <a:extLst>
                <a:ext uri="{FF2B5EF4-FFF2-40B4-BE49-F238E27FC236}">
                  <a16:creationId xmlns:a16="http://schemas.microsoft.com/office/drawing/2014/main" id="{23408433-42CF-6CF2-C442-FFC298FDDA78}"/>
                </a:ext>
              </a:extLst>
            </p:cNvPr>
            <p:cNvSpPr txBox="1"/>
            <p:nvPr/>
          </p:nvSpPr>
          <p:spPr>
            <a:xfrm>
              <a:off x="1602105" y="1751583"/>
              <a:ext cx="1638300" cy="16510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6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1600" dirty="0"/>
            </a:p>
          </p:txBody>
        </p:sp>
      </p:grpSp>
      <p:grpSp>
        <p:nvGrpSpPr>
          <p:cNvPr id="13010" name="组合 13009">
            <a:extLst>
              <a:ext uri="{FF2B5EF4-FFF2-40B4-BE49-F238E27FC236}">
                <a16:creationId xmlns:a16="http://schemas.microsoft.com/office/drawing/2014/main" id="{579C2353-E8A7-A33F-7683-563A80AC715C}"/>
              </a:ext>
            </a:extLst>
          </p:cNvPr>
          <p:cNvGrpSpPr/>
          <p:nvPr/>
        </p:nvGrpSpPr>
        <p:grpSpPr>
          <a:xfrm flipH="1">
            <a:off x="4449505" y="1068439"/>
            <a:ext cx="906761" cy="906761"/>
            <a:chOff x="4921884" y="1745233"/>
            <a:chExt cx="2348229" cy="2348230"/>
          </a:xfrm>
        </p:grpSpPr>
        <p:pic>
          <p:nvPicPr>
            <p:cNvPr id="13011" name="image 5013">
              <a:extLst>
                <a:ext uri="{FF2B5EF4-FFF2-40B4-BE49-F238E27FC236}">
                  <a16:creationId xmlns:a16="http://schemas.microsoft.com/office/drawing/2014/main" id="{AE80F608-2658-8B3F-D321-BFC6D7259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4921884" y="1745233"/>
              <a:ext cx="2348229" cy="2348230"/>
            </a:xfrm>
            <a:prstGeom prst="rect">
              <a:avLst/>
            </a:prstGeom>
          </p:spPr>
        </p:pic>
        <p:sp>
          <p:nvSpPr>
            <p:cNvPr id="13014" name="Object 5014">
              <a:extLst>
                <a:ext uri="{FF2B5EF4-FFF2-40B4-BE49-F238E27FC236}">
                  <a16:creationId xmlns:a16="http://schemas.microsoft.com/office/drawing/2014/main" id="{6138060F-783E-19D7-BEE9-A0CA5A328F19}"/>
                </a:ext>
              </a:extLst>
            </p:cNvPr>
            <p:cNvSpPr txBox="1"/>
            <p:nvPr/>
          </p:nvSpPr>
          <p:spPr>
            <a:xfrm>
              <a:off x="5277485" y="2062733"/>
              <a:ext cx="1638300" cy="16510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6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1600" dirty="0"/>
            </a:p>
          </p:txBody>
        </p:sp>
      </p:grpSp>
      <p:grpSp>
        <p:nvGrpSpPr>
          <p:cNvPr id="13015" name="组合 13014">
            <a:extLst>
              <a:ext uri="{FF2B5EF4-FFF2-40B4-BE49-F238E27FC236}">
                <a16:creationId xmlns:a16="http://schemas.microsoft.com/office/drawing/2014/main" id="{3FA7E93B-BD8C-47D5-1028-78A5ACA3F7EA}"/>
              </a:ext>
            </a:extLst>
          </p:cNvPr>
          <p:cNvGrpSpPr/>
          <p:nvPr/>
        </p:nvGrpSpPr>
        <p:grpSpPr>
          <a:xfrm flipH="1">
            <a:off x="8164321" y="1068439"/>
            <a:ext cx="877997" cy="877997"/>
            <a:chOff x="1208405" y="1357883"/>
            <a:chExt cx="2424430" cy="2424430"/>
          </a:xfrm>
        </p:grpSpPr>
        <p:pic>
          <p:nvPicPr>
            <p:cNvPr id="13016" name="image 5010">
              <a:extLst>
                <a:ext uri="{FF2B5EF4-FFF2-40B4-BE49-F238E27FC236}">
                  <a16:creationId xmlns:a16="http://schemas.microsoft.com/office/drawing/2014/main" id="{39DBD83D-9D7A-DB40-4DB6-69731AE41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208405" y="1357883"/>
              <a:ext cx="2424430" cy="2424430"/>
            </a:xfrm>
            <a:prstGeom prst="rect">
              <a:avLst/>
            </a:prstGeom>
          </p:spPr>
        </p:pic>
        <p:sp>
          <p:nvSpPr>
            <p:cNvPr id="13019" name="Object 5011">
              <a:extLst>
                <a:ext uri="{FF2B5EF4-FFF2-40B4-BE49-F238E27FC236}">
                  <a16:creationId xmlns:a16="http://schemas.microsoft.com/office/drawing/2014/main" id="{1260EBCF-64AA-5E15-937C-E5EE6FE29B7B}"/>
                </a:ext>
              </a:extLst>
            </p:cNvPr>
            <p:cNvSpPr txBox="1"/>
            <p:nvPr/>
          </p:nvSpPr>
          <p:spPr>
            <a:xfrm>
              <a:off x="1602105" y="1751583"/>
              <a:ext cx="1638300" cy="16510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6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</a:t>
              </a:r>
              <a:r>
                <a:rPr lang="en-US" altLang="zh-CN" sz="16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3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705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BD259-9E78-27E4-4095-1FE41FFE2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>
            <a:extLst>
              <a:ext uri="{FF2B5EF4-FFF2-40B4-BE49-F238E27FC236}">
                <a16:creationId xmlns:a16="http://schemas.microsoft.com/office/drawing/2014/main" id="{D1F0B7CD-D049-A027-B17A-332BAACA78E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02" name="Object 1702">
              <a:extLst>
                <a:ext uri="{FF2B5EF4-FFF2-40B4-BE49-F238E27FC236}">
                  <a16:creationId xmlns:a16="http://schemas.microsoft.com/office/drawing/2014/main" id="{7FA9300F-FE76-116C-8003-4930461814C1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703" name="Object 1703">
              <a:extLst>
                <a:ext uri="{FF2B5EF4-FFF2-40B4-BE49-F238E27FC236}">
                  <a16:creationId xmlns:a16="http://schemas.microsoft.com/office/drawing/2014/main" id="{8BA59904-1F1D-4BAD-8D48-337F098B3B68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1704" name="Object 1704">
              <a:extLst>
                <a:ext uri="{FF2B5EF4-FFF2-40B4-BE49-F238E27FC236}">
                  <a16:creationId xmlns:a16="http://schemas.microsoft.com/office/drawing/2014/main" id="{76E8341F-8606-CBCB-8B73-635951BAD18C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705" name="image 1705">
            <a:extLst>
              <a:ext uri="{FF2B5EF4-FFF2-40B4-BE49-F238E27FC236}">
                <a16:creationId xmlns:a16="http://schemas.microsoft.com/office/drawing/2014/main" id="{AC57533C-23B3-3CA1-0A10-3E795D9DF7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94200" y="1932939"/>
            <a:ext cx="3327400" cy="3200400"/>
          </a:xfrm>
          <a:prstGeom prst="rect">
            <a:avLst/>
          </a:prstGeom>
        </p:spPr>
      </p:pic>
      <p:sp>
        <p:nvSpPr>
          <p:cNvPr id="1706" name="Object 1706">
            <a:extLst>
              <a:ext uri="{FF2B5EF4-FFF2-40B4-BE49-F238E27FC236}">
                <a16:creationId xmlns:a16="http://schemas.microsoft.com/office/drawing/2014/main" id="{C867918A-93CB-CA98-3704-C31E8D3F9CBA}"/>
              </a:ext>
            </a:extLst>
          </p:cNvPr>
          <p:cNvSpPr txBox="1"/>
          <p:nvPr/>
        </p:nvSpPr>
        <p:spPr>
          <a:xfrm>
            <a:off x="4850193" y="2580640"/>
            <a:ext cx="2500693" cy="19050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数据来源与</a:t>
            </a:r>
            <a:endParaRPr lang="en-US" altLang="zh-CN" sz="4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可信性</a:t>
            </a:r>
          </a:p>
        </p:txBody>
      </p:sp>
      <p:sp>
        <p:nvSpPr>
          <p:cNvPr id="1707" name="Object 1707">
            <a:extLst>
              <a:ext uri="{FF2B5EF4-FFF2-40B4-BE49-F238E27FC236}">
                <a16:creationId xmlns:a16="http://schemas.microsoft.com/office/drawing/2014/main" id="{87D6DB4B-AA47-8F67-A00B-585AD65BD172}"/>
              </a:ext>
            </a:extLst>
          </p:cNvPr>
          <p:cNvSpPr txBox="1"/>
          <p:nvPr/>
        </p:nvSpPr>
        <p:spPr>
          <a:xfrm>
            <a:off x="3421379" y="889000"/>
            <a:ext cx="5478780" cy="2413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17000"/>
              </a:lnSpc>
            </a:pPr>
            <a:r>
              <a:rPr lang="zh-CN" sz="1000" b="0" i="0" spc="1100" dirty="0">
                <a:solidFill>
                  <a:srgbClr val="FFFFFF">
                    <a:alpha val="50000"/>
                  </a:srgb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RELEVANT COUNTERMEASURES</a:t>
            </a:r>
            <a:endParaRPr lang="zh-CN" altLang="en-US" dirty="0"/>
          </a:p>
        </p:txBody>
      </p:sp>
      <p:pic>
        <p:nvPicPr>
          <p:cNvPr id="91708" name="image 1708">
            <a:extLst>
              <a:ext uri="{FF2B5EF4-FFF2-40B4-BE49-F238E27FC236}">
                <a16:creationId xmlns:a16="http://schemas.microsoft.com/office/drawing/2014/main" id="{1D31C710-8908-D431-4483-48AED097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91083" y="1507871"/>
            <a:ext cx="4198874" cy="4038600"/>
          </a:xfrm>
          <a:prstGeom prst="rect">
            <a:avLst/>
          </a:prstGeom>
        </p:spPr>
      </p:pic>
      <p:pic>
        <p:nvPicPr>
          <p:cNvPr id="91709" name="image 1709">
            <a:extLst>
              <a:ext uri="{FF2B5EF4-FFF2-40B4-BE49-F238E27FC236}">
                <a16:creationId xmlns:a16="http://schemas.microsoft.com/office/drawing/2014/main" id="{E3A5F3AF-8CDB-2522-4EAE-4672AA7CCE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88200" y="1511300"/>
            <a:ext cx="4198874" cy="4038600"/>
          </a:xfrm>
          <a:prstGeom prst="rect">
            <a:avLst/>
          </a:prstGeom>
        </p:spPr>
      </p:pic>
      <p:pic>
        <p:nvPicPr>
          <p:cNvPr id="917010" name="image 17010">
            <a:extLst>
              <a:ext uri="{FF2B5EF4-FFF2-40B4-BE49-F238E27FC236}">
                <a16:creationId xmlns:a16="http://schemas.microsoft.com/office/drawing/2014/main" id="{72E74AAE-F696-C135-7A2D-15289B6A916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84021" y="3254502"/>
            <a:ext cx="2743327" cy="2628138"/>
          </a:xfrm>
          <a:prstGeom prst="rect">
            <a:avLst/>
          </a:prstGeom>
        </p:spPr>
      </p:pic>
      <p:grpSp>
        <p:nvGrpSpPr>
          <p:cNvPr id="17011" name="组合 17011">
            <a:extLst>
              <a:ext uri="{FF2B5EF4-FFF2-40B4-BE49-F238E27FC236}">
                <a16:creationId xmlns:a16="http://schemas.microsoft.com/office/drawing/2014/main" id="{88EDBD2B-89B8-C393-C861-5D09EEF3AB39}"/>
              </a:ext>
            </a:extLst>
          </p:cNvPr>
          <p:cNvGrpSpPr/>
          <p:nvPr/>
        </p:nvGrpSpPr>
        <p:grpSpPr>
          <a:xfrm>
            <a:off x="1499934" y="1759855"/>
            <a:ext cx="3059430" cy="471170"/>
            <a:chOff x="1248854" y="2729881"/>
            <a:chExt cx="3059430" cy="471170"/>
          </a:xfrm>
        </p:grpSpPr>
        <p:sp>
          <p:nvSpPr>
            <p:cNvPr id="17012" name="Object 17012">
              <a:extLst>
                <a:ext uri="{FF2B5EF4-FFF2-40B4-BE49-F238E27FC236}">
                  <a16:creationId xmlns:a16="http://schemas.microsoft.com/office/drawing/2014/main" id="{8EF18A07-7455-544B-0777-7FD287B8CF87}"/>
                </a:ext>
              </a:extLst>
            </p:cNvPr>
            <p:cNvSpPr txBox="1"/>
            <p:nvPr/>
          </p:nvSpPr>
          <p:spPr>
            <a:xfrm>
              <a:off x="1248854" y="2729881"/>
              <a:ext cx="3059430" cy="47117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400" b="1" i="0" dirty="0">
                  <a:solidFill>
                    <a:srgbClr val="262626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数据来源与处理方式</a:t>
              </a:r>
              <a:endParaRPr lang="zh-CN" altLang="en-US" dirty="0"/>
            </a:p>
          </p:txBody>
        </p:sp>
        <p:sp>
          <p:nvSpPr>
            <p:cNvPr id="17013" name="Object 17013">
              <a:extLst>
                <a:ext uri="{FF2B5EF4-FFF2-40B4-BE49-F238E27FC236}">
                  <a16:creationId xmlns:a16="http://schemas.microsoft.com/office/drawing/2014/main" id="{C5C62DFF-EA6D-277A-614E-62005B0A3F57}"/>
                </a:ext>
              </a:extLst>
            </p:cNvPr>
            <p:cNvSpPr txBox="1"/>
            <p:nvPr/>
          </p:nvSpPr>
          <p:spPr>
            <a:xfrm>
              <a:off x="1311084" y="3157156"/>
              <a:ext cx="2795524" cy="1270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7015" name="组合 17015">
            <a:extLst>
              <a:ext uri="{FF2B5EF4-FFF2-40B4-BE49-F238E27FC236}">
                <a16:creationId xmlns:a16="http://schemas.microsoft.com/office/drawing/2014/main" id="{BEAD059D-2323-6C13-13A9-187B7E8B665E}"/>
              </a:ext>
            </a:extLst>
          </p:cNvPr>
          <p:cNvGrpSpPr/>
          <p:nvPr/>
        </p:nvGrpSpPr>
        <p:grpSpPr>
          <a:xfrm>
            <a:off x="7818152" y="1759855"/>
            <a:ext cx="3059430" cy="513715"/>
            <a:chOff x="7883715" y="2656141"/>
            <a:chExt cx="3059430" cy="513715"/>
          </a:xfrm>
        </p:grpSpPr>
        <p:sp>
          <p:nvSpPr>
            <p:cNvPr id="17016" name="Object 17016">
              <a:extLst>
                <a:ext uri="{FF2B5EF4-FFF2-40B4-BE49-F238E27FC236}">
                  <a16:creationId xmlns:a16="http://schemas.microsoft.com/office/drawing/2014/main" id="{6A2F3470-64A7-438C-9566-668EC97E4293}"/>
                </a:ext>
              </a:extLst>
            </p:cNvPr>
            <p:cNvSpPr txBox="1"/>
            <p:nvPr/>
          </p:nvSpPr>
          <p:spPr>
            <a:xfrm>
              <a:off x="7883715" y="2656141"/>
              <a:ext cx="3059430" cy="471170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400" b="1" i="0" dirty="0">
                  <a:solidFill>
                    <a:srgbClr val="262626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数据可信性与使用边界</a:t>
              </a:r>
              <a:endParaRPr lang="zh-CN" altLang="en-US" dirty="0"/>
            </a:p>
          </p:txBody>
        </p:sp>
        <p:sp>
          <p:nvSpPr>
            <p:cNvPr id="17017" name="Object 17017">
              <a:extLst>
                <a:ext uri="{FF2B5EF4-FFF2-40B4-BE49-F238E27FC236}">
                  <a16:creationId xmlns:a16="http://schemas.microsoft.com/office/drawing/2014/main" id="{318E130C-14B2-0B46-1172-CC1ECAFB9D75}"/>
                </a:ext>
              </a:extLst>
            </p:cNvPr>
            <p:cNvSpPr txBox="1"/>
            <p:nvPr/>
          </p:nvSpPr>
          <p:spPr>
            <a:xfrm>
              <a:off x="7945945" y="3157156"/>
              <a:ext cx="2795524" cy="12700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17019" name="image 17019">
            <a:extLst>
              <a:ext uri="{FF2B5EF4-FFF2-40B4-BE49-F238E27FC236}">
                <a16:creationId xmlns:a16="http://schemas.microsoft.com/office/drawing/2014/main" id="{531E25E3-2036-52F7-8B45-BD87F686603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413496" y="3248025"/>
            <a:ext cx="2743327" cy="26409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99928C-2F59-703B-3938-0D95989BB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375" y="2182730"/>
            <a:ext cx="382711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系统数据主要来源于 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OpenDigger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提供的开源社区行为数据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数据覆盖 GitHub 平台上的公开事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件，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包括提交、Issue、Pull Request、Star 等核心协作行为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仅使用可公开获取的数据，不涉及用户隐私或平台内部信息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数据接入后统一进行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清洗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标准化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时间对齐处理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，作为后续分析基础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56630-84E3-4215-4FC6-0C1A33597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64" y="2182730"/>
            <a:ext cx="320381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数据来源公开、稳定，可通过相同数据接口进行复现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数据随 OpenDigger 持续更新，系统评估结果可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动态调整</a:t>
            </a:r>
            <a:endParaRPr lang="en-US" altLang="zh-CN" sz="16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当前结果为受样本规模与数据覆盖范围约束的阶段性呈现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系统关注</a:t>
            </a:r>
            <a:r>
              <a:rPr lang="zh-CN" altLang="zh-CN" sz="16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社区整体趋势与相对结构</a:t>
            </a:r>
            <a:r>
              <a:rPr lang="zh-CN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，不作为绝对评判依据</a:t>
            </a:r>
          </a:p>
        </p:txBody>
      </p:sp>
    </p:spTree>
    <p:extLst>
      <p:ext uri="{BB962C8B-B14F-4D97-AF65-F5344CB8AC3E}">
        <p14:creationId xmlns:p14="http://schemas.microsoft.com/office/powerpoint/2010/main" val="359538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C26E-F851-A38A-80CD-B6A7648D4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>
            <a:extLst>
              <a:ext uri="{FF2B5EF4-FFF2-40B4-BE49-F238E27FC236}">
                <a16:creationId xmlns:a16="http://schemas.microsoft.com/office/drawing/2014/main" id="{B7344AE4-098A-9765-FFC2-D86124B5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2" name="image 102">
            <a:extLst>
              <a:ext uri="{FF2B5EF4-FFF2-40B4-BE49-F238E27FC236}">
                <a16:creationId xmlns:a16="http://schemas.microsoft.com/office/drawing/2014/main" id="{AC56B7FB-E63A-4FB9-0F78-A66CC15F1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57081" y="3752341"/>
            <a:ext cx="3034919" cy="3105658"/>
          </a:xfrm>
          <a:prstGeom prst="rect">
            <a:avLst/>
          </a:prstGeom>
        </p:spPr>
      </p:pic>
      <p:pic>
        <p:nvPicPr>
          <p:cNvPr id="9103" name="image 103">
            <a:extLst>
              <a:ext uri="{FF2B5EF4-FFF2-40B4-BE49-F238E27FC236}">
                <a16:creationId xmlns:a16="http://schemas.microsoft.com/office/drawing/2014/main" id="{E4014197-DE40-CF64-705D-4808F5B1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3227705" cy="3533140"/>
          </a:xfrm>
          <a:prstGeom prst="rect">
            <a:avLst/>
          </a:prstGeom>
        </p:spPr>
      </p:pic>
      <p:sp>
        <p:nvSpPr>
          <p:cNvPr id="104" name="Object 104">
            <a:extLst>
              <a:ext uri="{FF2B5EF4-FFF2-40B4-BE49-F238E27FC236}">
                <a16:creationId xmlns:a16="http://schemas.microsoft.com/office/drawing/2014/main" id="{29F47A69-002F-7AEE-F2CF-DAF468083EEC}"/>
              </a:ext>
            </a:extLst>
          </p:cNvPr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OPENRANK</a:t>
            </a:r>
            <a:endParaRPr lang="zh-CN" altLang="en-US" dirty="0"/>
          </a:p>
        </p:txBody>
      </p:sp>
      <p:sp>
        <p:nvSpPr>
          <p:cNvPr id="105" name="Object 105">
            <a:extLst>
              <a:ext uri="{FF2B5EF4-FFF2-40B4-BE49-F238E27FC236}">
                <a16:creationId xmlns:a16="http://schemas.microsoft.com/office/drawing/2014/main" id="{A879E732-C490-5AEA-3004-87A887D59F29}"/>
              </a:ext>
            </a:extLst>
          </p:cNvPr>
          <p:cNvSpPr txBox="1"/>
          <p:nvPr/>
        </p:nvSpPr>
        <p:spPr>
          <a:xfrm>
            <a:off x="3700799" y="5418328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9600" b="1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PRELIMINARY</a:t>
            </a:r>
            <a:endParaRPr lang="zh-CN" altLang="en-US" sz="9600" dirty="0"/>
          </a:p>
        </p:txBody>
      </p:sp>
      <p:pic>
        <p:nvPicPr>
          <p:cNvPr id="9106" name="image 106">
            <a:extLst>
              <a:ext uri="{FF2B5EF4-FFF2-40B4-BE49-F238E27FC236}">
                <a16:creationId xmlns:a16="http://schemas.microsoft.com/office/drawing/2014/main" id="{F3A6F508-E811-422E-3A2F-67274503C1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2181" y="3926332"/>
            <a:ext cx="7340219" cy="2050288"/>
          </a:xfrm>
          <a:prstGeom prst="rect">
            <a:avLst/>
          </a:prstGeom>
        </p:spPr>
      </p:pic>
      <p:pic>
        <p:nvPicPr>
          <p:cNvPr id="9107" name="image 107">
            <a:extLst>
              <a:ext uri="{FF2B5EF4-FFF2-40B4-BE49-F238E27FC236}">
                <a16:creationId xmlns:a16="http://schemas.microsoft.com/office/drawing/2014/main" id="{49EBCA7E-7729-80C0-31E2-8585320C3F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6900" y="884555"/>
            <a:ext cx="10998200" cy="5092192"/>
          </a:xfrm>
          <a:prstGeom prst="rect">
            <a:avLst/>
          </a:prstGeom>
        </p:spPr>
      </p:pic>
      <p:sp>
        <p:nvSpPr>
          <p:cNvPr id="108" name="Object 108">
            <a:extLst>
              <a:ext uri="{FF2B5EF4-FFF2-40B4-BE49-F238E27FC236}">
                <a16:creationId xmlns:a16="http://schemas.microsoft.com/office/drawing/2014/main" id="{6F5619C1-84C2-5C79-B4F4-9E8EF95A2745}"/>
              </a:ext>
            </a:extLst>
          </p:cNvPr>
          <p:cNvSpPr txBox="1"/>
          <p:nvPr/>
        </p:nvSpPr>
        <p:spPr>
          <a:xfrm>
            <a:off x="9387737" y="5449951"/>
            <a:ext cx="1829360" cy="838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000" b="1" i="0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华东师范大学</a:t>
            </a:r>
            <a:endParaRPr lang="zh-CN" altLang="en-US" sz="2000" dirty="0"/>
          </a:p>
        </p:txBody>
      </p:sp>
      <p:sp>
        <p:nvSpPr>
          <p:cNvPr id="109" name="Object 109">
            <a:extLst>
              <a:ext uri="{FF2B5EF4-FFF2-40B4-BE49-F238E27FC236}">
                <a16:creationId xmlns:a16="http://schemas.microsoft.com/office/drawing/2014/main" id="{5F4D1BF2-B2E3-DD43-DCA6-CE6C26E80105}"/>
              </a:ext>
            </a:extLst>
          </p:cNvPr>
          <p:cNvSpPr txBox="1"/>
          <p:nvPr/>
        </p:nvSpPr>
        <p:spPr>
          <a:xfrm>
            <a:off x="9305064" y="5012874"/>
            <a:ext cx="2073397" cy="965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丁禹丹</a:t>
            </a:r>
            <a:r>
              <a:rPr lang="en-US" altLang="zh-CN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沈仕琦</a:t>
            </a:r>
            <a:endParaRPr lang="en-US" altLang="zh-CN" sz="2000" b="1" dirty="0">
              <a:solidFill>
                <a:srgbClr val="FFFFF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10000"/>
              </a:lnSpc>
            </a:pPr>
            <a:endParaRPr lang="zh-CN" altLang="en-US" dirty="0"/>
          </a:p>
        </p:txBody>
      </p:sp>
      <p:pic>
        <p:nvPicPr>
          <p:cNvPr id="91011" name="image 1011">
            <a:extLst>
              <a:ext uri="{FF2B5EF4-FFF2-40B4-BE49-F238E27FC236}">
                <a16:creationId xmlns:a16="http://schemas.microsoft.com/office/drawing/2014/main" id="{0A11BEAE-DF69-0595-A904-E20D7FEAEBF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6000"/>
          </a:blip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1013" name="Object 1013">
            <a:extLst>
              <a:ext uri="{FF2B5EF4-FFF2-40B4-BE49-F238E27FC236}">
                <a16:creationId xmlns:a16="http://schemas.microsoft.com/office/drawing/2014/main" id="{50903E7F-0953-DDB2-D603-7EC0BECBDE90}"/>
              </a:ext>
            </a:extLst>
          </p:cNvPr>
          <p:cNvSpPr txBox="1"/>
          <p:nvPr/>
        </p:nvSpPr>
        <p:spPr>
          <a:xfrm>
            <a:off x="818169" y="903086"/>
            <a:ext cx="10652951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2025</a:t>
            </a:r>
            <a:r>
              <a:rPr lang="zh-CN" altLang="en-US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OPENRANK·CUP</a:t>
            </a:r>
            <a:r>
              <a:rPr lang="zh-CN" altLang="en-US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11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PRELIMINARY</a:t>
            </a:r>
            <a:endParaRPr lang="zh-CN" altLang="en-US" sz="1100" dirty="0"/>
          </a:p>
        </p:txBody>
      </p:sp>
      <p:pic>
        <p:nvPicPr>
          <p:cNvPr id="91014" name="image 1014">
            <a:extLst>
              <a:ext uri="{FF2B5EF4-FFF2-40B4-BE49-F238E27FC236}">
                <a16:creationId xmlns:a16="http://schemas.microsoft.com/office/drawing/2014/main" id="{19806CEE-2001-B4EE-B0C1-C09B214BAC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8588" y="1137208"/>
            <a:ext cx="2769093" cy="58752"/>
          </a:xfrm>
          <a:prstGeom prst="rect">
            <a:avLst/>
          </a:prstGeom>
        </p:spPr>
      </p:pic>
      <p:sp>
        <p:nvSpPr>
          <p:cNvPr id="3" name="Object 1013">
            <a:extLst>
              <a:ext uri="{FF2B5EF4-FFF2-40B4-BE49-F238E27FC236}">
                <a16:creationId xmlns:a16="http://schemas.microsoft.com/office/drawing/2014/main" id="{96C15552-A18C-20A5-04A5-455603AD8E50}"/>
              </a:ext>
            </a:extLst>
          </p:cNvPr>
          <p:cNvSpPr txBox="1"/>
          <p:nvPr/>
        </p:nvSpPr>
        <p:spPr>
          <a:xfrm>
            <a:off x="1175955" y="1257657"/>
            <a:ext cx="1794359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Team</a:t>
            </a:r>
            <a:r>
              <a:rPr lang="zh-CN" altLang="en-US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｜新闻队</a:t>
            </a:r>
            <a:endParaRPr lang="zh-CN" altLang="en-US" dirty="0"/>
          </a:p>
        </p:txBody>
      </p:sp>
      <p:sp>
        <p:nvSpPr>
          <p:cNvPr id="2" name="Object 20012">
            <a:extLst>
              <a:ext uri="{FF2B5EF4-FFF2-40B4-BE49-F238E27FC236}">
                <a16:creationId xmlns:a16="http://schemas.microsoft.com/office/drawing/2014/main" id="{B9D1C833-7F75-16C1-DAC7-F65287517276}"/>
              </a:ext>
            </a:extLst>
          </p:cNvPr>
          <p:cNvSpPr txBox="1"/>
          <p:nvPr/>
        </p:nvSpPr>
        <p:spPr>
          <a:xfrm>
            <a:off x="1151255" y="2949913"/>
            <a:ext cx="55880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谢谢观看</a:t>
            </a:r>
            <a:endParaRPr lang="zh-CN" altLang="en-US" dirty="0"/>
          </a:p>
        </p:txBody>
      </p:sp>
      <p:sp>
        <p:nvSpPr>
          <p:cNvPr id="4" name="Object 20013">
            <a:extLst>
              <a:ext uri="{FF2B5EF4-FFF2-40B4-BE49-F238E27FC236}">
                <a16:creationId xmlns:a16="http://schemas.microsoft.com/office/drawing/2014/main" id="{9A2CD5E6-C233-1112-3860-93EAFA1B5CB3}"/>
              </a:ext>
            </a:extLst>
          </p:cNvPr>
          <p:cNvSpPr txBox="1"/>
          <p:nvPr/>
        </p:nvSpPr>
        <p:spPr>
          <a:xfrm>
            <a:off x="1151255" y="2127461"/>
            <a:ext cx="8813800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 FOR WATCHING</a:t>
            </a:r>
            <a:endParaRPr lang="zh-CN" altLang="en-US" dirty="0"/>
          </a:p>
        </p:txBody>
      </p:sp>
      <p:pic>
        <p:nvPicPr>
          <p:cNvPr id="5" name="image 20014">
            <a:extLst>
              <a:ext uri="{FF2B5EF4-FFF2-40B4-BE49-F238E27FC236}">
                <a16:creationId xmlns:a16="http://schemas.microsoft.com/office/drawing/2014/main" id="{1273C0B2-DEAB-EAAB-73AF-7EBD5C428F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44600" y="2864188"/>
            <a:ext cx="7444485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0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D4E61-962A-23C7-28D6-4EFD4B98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>
            <a:extLst>
              <a:ext uri="{FF2B5EF4-FFF2-40B4-BE49-F238E27FC236}">
                <a16:creationId xmlns:a16="http://schemas.microsoft.com/office/drawing/2014/main" id="{3BD20E04-E60C-0C0D-D3BD-87E4EDA150A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02" name="Object 802">
              <a:extLst>
                <a:ext uri="{FF2B5EF4-FFF2-40B4-BE49-F238E27FC236}">
                  <a16:creationId xmlns:a16="http://schemas.microsoft.com/office/drawing/2014/main" id="{0F46C677-F3E2-C9AB-7BEE-A80A594B8FEE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3" name="Object 803">
              <a:extLst>
                <a:ext uri="{FF2B5EF4-FFF2-40B4-BE49-F238E27FC236}">
                  <a16:creationId xmlns:a16="http://schemas.microsoft.com/office/drawing/2014/main" id="{5F010E1D-AD0A-8900-CD0A-949D533F9847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4" name="Object 804">
              <a:extLst>
                <a:ext uri="{FF2B5EF4-FFF2-40B4-BE49-F238E27FC236}">
                  <a16:creationId xmlns:a16="http://schemas.microsoft.com/office/drawing/2014/main" id="{0128C98B-4BCC-77BD-553E-B17016793525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805" name="Object 805">
            <a:extLst>
              <a:ext uri="{FF2B5EF4-FFF2-40B4-BE49-F238E27FC236}">
                <a16:creationId xmlns:a16="http://schemas.microsoft.com/office/drawing/2014/main" id="{27E1624F-9497-8A8B-B40D-E1D11BD67930}"/>
              </a:ext>
            </a:extLst>
          </p:cNvPr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sp>
        <p:nvSpPr>
          <p:cNvPr id="806" name="Object 806">
            <a:extLst>
              <a:ext uri="{FF2B5EF4-FFF2-40B4-BE49-F238E27FC236}">
                <a16:creationId xmlns:a16="http://schemas.microsoft.com/office/drawing/2014/main" id="{26EE0AD6-7196-D7B3-CF2D-AE9659685C16}"/>
              </a:ext>
            </a:extLst>
          </p:cNvPr>
          <p:cNvSpPr txBox="1"/>
          <p:nvPr/>
        </p:nvSpPr>
        <p:spPr>
          <a:xfrm>
            <a:off x="469645" y="545338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grpSp>
        <p:nvGrpSpPr>
          <p:cNvPr id="807" name="组合 807">
            <a:extLst>
              <a:ext uri="{FF2B5EF4-FFF2-40B4-BE49-F238E27FC236}">
                <a16:creationId xmlns:a16="http://schemas.microsoft.com/office/drawing/2014/main" id="{611A72E3-06A0-C138-201F-F1FFB1AE9D8A}"/>
              </a:ext>
            </a:extLst>
          </p:cNvPr>
          <p:cNvGrpSpPr/>
          <p:nvPr/>
        </p:nvGrpSpPr>
        <p:grpSpPr>
          <a:xfrm rot="-10800000" flipV="1">
            <a:off x="596900" y="884555"/>
            <a:ext cx="10998200" cy="5092192"/>
            <a:chOff x="596900" y="884555"/>
            <a:chExt cx="10998200" cy="5092192"/>
          </a:xfrm>
        </p:grpSpPr>
        <p:sp>
          <p:nvSpPr>
            <p:cNvPr id="808" name="Object 808">
              <a:extLst>
                <a:ext uri="{FF2B5EF4-FFF2-40B4-BE49-F238E27FC236}">
                  <a16:creationId xmlns:a16="http://schemas.microsoft.com/office/drawing/2014/main" id="{7A274FE0-47BF-7896-3DD4-51F73D693B50}"/>
                </a:ext>
              </a:extLst>
            </p:cNvPr>
            <p:cNvSpPr txBox="1"/>
            <p:nvPr/>
          </p:nvSpPr>
          <p:spPr>
            <a:xfrm>
              <a:off x="4242181" y="3926332"/>
              <a:ext cx="7340219" cy="205028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9" name="Object 809">
              <a:extLst>
                <a:ext uri="{FF2B5EF4-FFF2-40B4-BE49-F238E27FC236}">
                  <a16:creationId xmlns:a16="http://schemas.microsoft.com/office/drawing/2014/main" id="{4DECDFC8-143C-24D8-1493-099B2C00B7D2}"/>
                </a:ext>
              </a:extLst>
            </p:cNvPr>
            <p:cNvSpPr txBox="1"/>
            <p:nvPr/>
          </p:nvSpPr>
          <p:spPr>
            <a:xfrm>
              <a:off x="596900" y="884555"/>
              <a:ext cx="10998200" cy="5092192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8013" name="image 8013">
            <a:extLst>
              <a:ext uri="{FF2B5EF4-FFF2-40B4-BE49-F238E27FC236}">
                <a16:creationId xmlns:a16="http://schemas.microsoft.com/office/drawing/2014/main" id="{B6490A62-2DB9-BC0A-C4B0-A56D8479F8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8014" name="Object 8014">
            <a:extLst>
              <a:ext uri="{FF2B5EF4-FFF2-40B4-BE49-F238E27FC236}">
                <a16:creationId xmlns:a16="http://schemas.microsoft.com/office/drawing/2014/main" id="{85B3868D-B1B7-1C98-5080-60695AC0E828}"/>
              </a:ext>
            </a:extLst>
          </p:cNvPr>
          <p:cNvSpPr txBox="1"/>
          <p:nvPr/>
        </p:nvSpPr>
        <p:spPr>
          <a:xfrm>
            <a:off x="1302512" y="1878457"/>
            <a:ext cx="4826000" cy="2222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dirty="0"/>
          </a:p>
        </p:txBody>
      </p:sp>
      <p:sp>
        <p:nvSpPr>
          <p:cNvPr id="8015" name="Object 8015">
            <a:extLst>
              <a:ext uri="{FF2B5EF4-FFF2-40B4-BE49-F238E27FC236}">
                <a16:creationId xmlns:a16="http://schemas.microsoft.com/office/drawing/2014/main" id="{AC09259B-0D70-5B7A-C83A-A97A5152017A}"/>
              </a:ext>
            </a:extLst>
          </p:cNvPr>
          <p:cNvSpPr txBox="1"/>
          <p:nvPr/>
        </p:nvSpPr>
        <p:spPr>
          <a:xfrm>
            <a:off x="4156572" y="2406269"/>
            <a:ext cx="9581260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zh-CN" altLang="en-US" sz="4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系统设计思路</a:t>
            </a:r>
          </a:p>
        </p:txBody>
      </p:sp>
      <p:pic>
        <p:nvPicPr>
          <p:cNvPr id="98016" name="image 8016">
            <a:extLst>
              <a:ext uri="{FF2B5EF4-FFF2-40B4-BE49-F238E27FC236}">
                <a16:creationId xmlns:a16="http://schemas.microsoft.com/office/drawing/2014/main" id="{09C1BBD9-2713-8516-8F7D-B5C6775024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2758" y="2077339"/>
            <a:ext cx="25400" cy="1707261"/>
          </a:xfrm>
          <a:prstGeom prst="rect">
            <a:avLst/>
          </a:prstGeom>
        </p:spPr>
      </p:pic>
      <p:sp>
        <p:nvSpPr>
          <p:cNvPr id="8017" name="Object 8017">
            <a:extLst>
              <a:ext uri="{FF2B5EF4-FFF2-40B4-BE49-F238E27FC236}">
                <a16:creationId xmlns:a16="http://schemas.microsoft.com/office/drawing/2014/main" id="{0256E8E0-5801-5C16-0B94-E12C72A8E3DB}"/>
              </a:ext>
            </a:extLst>
          </p:cNvPr>
          <p:cNvSpPr txBox="1"/>
          <p:nvPr/>
        </p:nvSpPr>
        <p:spPr>
          <a:xfrm>
            <a:off x="4216206" y="3099307"/>
            <a:ext cx="6998446" cy="41135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" altLang="zh-CN" sz="1599" b="1" dirty="0">
                <a:solidFill>
                  <a:srgbClr val="0D0D0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System Design</a:t>
            </a:r>
            <a:r>
              <a:rPr lang="zh-CN" altLang="en-US" sz="1599" b="1" dirty="0">
                <a:solidFill>
                  <a:srgbClr val="0D0D0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599" b="1" dirty="0">
                <a:solidFill>
                  <a:srgbClr val="0D0D0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Rationale</a:t>
            </a:r>
            <a:endParaRPr lang="zh-CN" altLang="en-US" sz="1599" b="1" dirty="0">
              <a:solidFill>
                <a:srgbClr val="0D0D0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63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0" y="0"/>
            <a:ext cx="12461113" cy="6858000"/>
            <a:chOff x="0" y="0"/>
            <a:chExt cx="12192000" cy="6858000"/>
          </a:xfrm>
        </p:grpSpPr>
        <p:grpSp>
          <p:nvGrpSpPr>
            <p:cNvPr id="402" name="组合 402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03" name="Object 403"/>
              <p:cNvSpPr txBox="1"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4" name="Object 404"/>
              <p:cNvSpPr txBox="1"/>
              <p:nvPr/>
            </p:nvSpPr>
            <p:spPr>
              <a:xfrm>
                <a:off x="9157081" y="3752341"/>
                <a:ext cx="3034919" cy="3105658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5" name="Object 405"/>
              <p:cNvSpPr txBox="1"/>
              <p:nvPr/>
            </p:nvSpPr>
            <p:spPr>
              <a:xfrm>
                <a:off x="0" y="0"/>
                <a:ext cx="3227705" cy="3533140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06" name="Object 406"/>
            <p:cNvSpPr txBox="1"/>
            <p:nvPr/>
          </p:nvSpPr>
          <p:spPr>
            <a:xfrm>
              <a:off x="5397500" y="464820"/>
              <a:ext cx="6184900" cy="1713102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407" name="Object 407"/>
            <p:cNvSpPr txBox="1"/>
            <p:nvPr/>
          </p:nvSpPr>
          <p:spPr>
            <a:xfrm>
              <a:off x="609600" y="464820"/>
              <a:ext cx="10972800" cy="6046343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408" name="Object 408"/>
            <p:cNvSpPr txBox="1"/>
            <p:nvPr/>
          </p:nvSpPr>
          <p:spPr>
            <a:xfrm>
              <a:off x="903351" y="725551"/>
              <a:ext cx="2441829" cy="366649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400" b="1" dirty="0">
                  <a:solidFill>
                    <a:srgbClr val="0D0D0D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系统设计思路</a:t>
              </a:r>
              <a:endParaRPr lang="zh-CN" altLang="en-US" dirty="0"/>
            </a:p>
          </p:txBody>
        </p:sp>
        <p:sp>
          <p:nvSpPr>
            <p:cNvPr id="409" name="Object 409"/>
            <p:cNvSpPr txBox="1"/>
            <p:nvPr/>
          </p:nvSpPr>
          <p:spPr>
            <a:xfrm>
              <a:off x="5831967" y="710692"/>
              <a:ext cx="6337300" cy="23431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7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RESEARCH IDEAS</a:t>
              </a:r>
              <a:endParaRPr lang="zh-CN" altLang="en-US" dirty="0"/>
            </a:p>
          </p:txBody>
        </p:sp>
      </p:grpSp>
      <p:sp>
        <p:nvSpPr>
          <p:cNvPr id="4010" name="Object 4010"/>
          <p:cNvSpPr txBox="1"/>
          <p:nvPr/>
        </p:nvSpPr>
        <p:spPr>
          <a:xfrm>
            <a:off x="903351" y="4093210"/>
            <a:ext cx="2209800" cy="3048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99" b="1" dirty="0">
                <a:solidFill>
                  <a:srgbClr val="26262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开源社区行为数据整合</a:t>
            </a:r>
            <a:endParaRPr lang="zh-CN" altLang="en-US" dirty="0"/>
          </a:p>
        </p:txBody>
      </p:sp>
      <p:sp>
        <p:nvSpPr>
          <p:cNvPr id="4011" name="Object 4011"/>
          <p:cNvSpPr txBox="1"/>
          <p:nvPr/>
        </p:nvSpPr>
        <p:spPr>
          <a:xfrm>
            <a:off x="903351" y="4742942"/>
            <a:ext cx="2197100" cy="1028700"/>
          </a:xfrm>
          <a:prstGeom prst="rect">
            <a:avLst/>
          </a:prstGeom>
        </p:spPr>
        <p:txBody>
          <a:bodyPr vert="horz" wrap="square" lIns="0" tIns="32004" rIns="0" bIns="32004" rtlCol="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基于 </a:t>
            </a:r>
            <a:r>
              <a:rPr lang="en" altLang="zh-CN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OpenDigger 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的持续更新数据，对 </a:t>
            </a:r>
            <a:r>
              <a:rPr lang="en" altLang="zh-CN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GitHub 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项目分散的开发与协作行为进行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统一整合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  <p:pic>
        <p:nvPicPr>
          <p:cNvPr id="94013" name="image 40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6312" y="2263254"/>
            <a:ext cx="1879625" cy="1879625"/>
          </a:xfrm>
          <a:prstGeom prst="rect">
            <a:avLst/>
          </a:prstGeom>
        </p:spPr>
      </p:pic>
      <p:sp>
        <p:nvSpPr>
          <p:cNvPr id="4014" name="Object 4014"/>
          <p:cNvSpPr txBox="1"/>
          <p:nvPr/>
        </p:nvSpPr>
        <p:spPr>
          <a:xfrm>
            <a:off x="6365113" y="4093210"/>
            <a:ext cx="2209800" cy="3048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99" b="1" dirty="0">
                <a:solidFill>
                  <a:srgbClr val="26262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动态健康度评估与异常识别</a:t>
            </a:r>
            <a:endParaRPr lang="zh-CN" altLang="en-US" dirty="0"/>
          </a:p>
        </p:txBody>
      </p:sp>
      <p:sp>
        <p:nvSpPr>
          <p:cNvPr id="4015" name="Object 4015"/>
          <p:cNvSpPr txBox="1"/>
          <p:nvPr/>
        </p:nvSpPr>
        <p:spPr>
          <a:xfrm>
            <a:off x="6365113" y="4742942"/>
            <a:ext cx="2197100" cy="1028700"/>
          </a:xfrm>
          <a:prstGeom prst="rect">
            <a:avLst/>
          </a:prstGeom>
        </p:spPr>
        <p:txBody>
          <a:bodyPr vert="horz" wrap="square" lIns="0" tIns="32004" rIns="0" bIns="32004" rtlCol="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对开源项目运行状态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动态评估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，并及时识别潜在风险与异常变化。</a:t>
            </a:r>
          </a:p>
        </p:txBody>
      </p:sp>
      <p:pic>
        <p:nvPicPr>
          <p:cNvPr id="94017" name="image 40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471145" y="2263254"/>
            <a:ext cx="1879625" cy="1879625"/>
          </a:xfrm>
          <a:prstGeom prst="rect">
            <a:avLst/>
          </a:prstGeom>
        </p:spPr>
      </p:pic>
      <p:sp>
        <p:nvSpPr>
          <p:cNvPr id="4018" name="Object 4018"/>
          <p:cNvSpPr txBox="1"/>
          <p:nvPr/>
        </p:nvSpPr>
        <p:spPr>
          <a:xfrm>
            <a:off x="3634232" y="3744087"/>
            <a:ext cx="2209800" cy="3048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99" b="1" dirty="0">
                <a:solidFill>
                  <a:srgbClr val="26262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面向理解的社区健康度指标建模</a:t>
            </a:r>
            <a:endParaRPr lang="zh-CN" altLang="en-US" dirty="0"/>
          </a:p>
        </p:txBody>
      </p:sp>
      <p:sp>
        <p:nvSpPr>
          <p:cNvPr id="4019" name="Object 4019"/>
          <p:cNvSpPr txBox="1"/>
          <p:nvPr/>
        </p:nvSpPr>
        <p:spPr>
          <a:xfrm>
            <a:off x="3634232" y="4393946"/>
            <a:ext cx="2197100" cy="1028700"/>
          </a:xfrm>
          <a:prstGeom prst="rect">
            <a:avLst/>
          </a:prstGeom>
        </p:spPr>
        <p:txBody>
          <a:bodyPr vert="horz" wrap="square" lIns="0" tIns="32004" rIns="0" bIns="32004" rtlCol="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从活跃度、协作度与稳定性等维度，将复杂社区数据转化为可理解，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可对比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的健康度指标</a:t>
            </a:r>
          </a:p>
        </p:txBody>
      </p:sp>
      <p:pic>
        <p:nvPicPr>
          <p:cNvPr id="94021" name="image 40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803002" y="1927593"/>
            <a:ext cx="1879625" cy="1879625"/>
          </a:xfrm>
          <a:prstGeom prst="rect">
            <a:avLst/>
          </a:prstGeom>
        </p:spPr>
      </p:pic>
      <p:sp>
        <p:nvSpPr>
          <p:cNvPr id="4022" name="Object 4022"/>
          <p:cNvSpPr txBox="1"/>
          <p:nvPr/>
        </p:nvSpPr>
        <p:spPr>
          <a:xfrm>
            <a:off x="9095994" y="3744087"/>
            <a:ext cx="2209800" cy="304800"/>
          </a:xfrm>
          <a:prstGeom prst="rect">
            <a:avLst/>
          </a:prstGeom>
        </p:spPr>
        <p:txBody>
          <a:bodyPr vert="horz" wrap="square" lIns="0" tIns="32004" rIns="0" bIns="32004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599" b="1" i="0" dirty="0">
                <a:solidFill>
                  <a:srgbClr val="26262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可视化数据大屏与治理支持</a:t>
            </a:r>
            <a:endParaRPr lang="zh-CN" altLang="en-US" dirty="0"/>
          </a:p>
        </p:txBody>
      </p:sp>
      <p:sp>
        <p:nvSpPr>
          <p:cNvPr id="4023" name="Object 4023"/>
          <p:cNvSpPr txBox="1"/>
          <p:nvPr/>
        </p:nvSpPr>
        <p:spPr>
          <a:xfrm>
            <a:off x="9095994" y="4393946"/>
            <a:ext cx="2197100" cy="1384300"/>
          </a:xfrm>
          <a:prstGeom prst="rect">
            <a:avLst/>
          </a:prstGeom>
        </p:spPr>
        <p:txBody>
          <a:bodyPr vert="horz" wrap="square" lIns="0" tIns="32004" rIns="0" bIns="32004" rtlCol="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通过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直观的数据大屏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，将原本难以理解的开源社区转化为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普通开发者可理解</a:t>
            </a:r>
            <a:r>
              <a: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zh-CN" altLang="en-US" sz="1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可使用</a:t>
            </a:r>
            <a:r>
              <a:rPr lang="zh-CN" altLang="en-US" sz="1200" dirty="0">
                <a:solidFill>
                  <a:srgbClr val="80808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的治理与运营决策信息。</a:t>
            </a:r>
          </a:p>
        </p:txBody>
      </p:sp>
      <p:pic>
        <p:nvPicPr>
          <p:cNvPr id="94025" name="image 402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189580" y="1927593"/>
            <a:ext cx="1879625" cy="1879625"/>
          </a:xfrm>
          <a:prstGeom prst="rect">
            <a:avLst/>
          </a:prstGeom>
        </p:spPr>
      </p:pic>
      <p:pic>
        <p:nvPicPr>
          <p:cNvPr id="94026" name="image 402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839452" y="2612136"/>
            <a:ext cx="579882" cy="510540"/>
          </a:xfrm>
          <a:prstGeom prst="rect">
            <a:avLst/>
          </a:prstGeom>
        </p:spPr>
      </p:pic>
      <p:pic>
        <p:nvPicPr>
          <p:cNvPr id="94027" name="image 402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 rot="-3180000">
            <a:off x="2569337" y="2760853"/>
            <a:ext cx="1861692" cy="1861693"/>
          </a:xfrm>
          <a:prstGeom prst="rect">
            <a:avLst/>
          </a:prstGeom>
        </p:spPr>
      </p:pic>
      <p:pic>
        <p:nvPicPr>
          <p:cNvPr id="94028" name="image 402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 rot="-3180000">
            <a:off x="7954009" y="2760853"/>
            <a:ext cx="1861692" cy="1861693"/>
          </a:xfrm>
          <a:prstGeom prst="rect">
            <a:avLst/>
          </a:prstGeom>
        </p:spPr>
      </p:pic>
      <p:pic>
        <p:nvPicPr>
          <p:cNvPr id="94029" name="image 402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726183" y="2925318"/>
            <a:ext cx="579882" cy="555625"/>
          </a:xfrm>
          <a:prstGeom prst="rect">
            <a:avLst/>
          </a:prstGeom>
        </p:spPr>
      </p:pic>
      <p:pic>
        <p:nvPicPr>
          <p:cNvPr id="94030" name="image 403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452874" y="2606929"/>
            <a:ext cx="579882" cy="558292"/>
          </a:xfrm>
          <a:prstGeom prst="rect">
            <a:avLst/>
          </a:prstGeom>
        </p:spPr>
      </p:pic>
      <p:pic>
        <p:nvPicPr>
          <p:cNvPr id="94031" name="image 403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3180000">
            <a:off x="5140833" y="1811147"/>
            <a:ext cx="1861692" cy="1861692"/>
          </a:xfrm>
          <a:prstGeom prst="rect">
            <a:avLst/>
          </a:prstGeom>
        </p:spPr>
      </p:pic>
      <p:pic>
        <p:nvPicPr>
          <p:cNvPr id="94032" name="image 4032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7128129" y="2913126"/>
            <a:ext cx="565658" cy="5798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75072C-E14F-1609-5A62-C5FCA0D64497}"/>
              </a:ext>
            </a:extLst>
          </p:cNvPr>
          <p:cNvSpPr txBox="1"/>
          <p:nvPr/>
        </p:nvSpPr>
        <p:spPr>
          <a:xfrm>
            <a:off x="7153836" y="2696719"/>
            <a:ext cx="810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Live</a:t>
            </a:r>
            <a:endParaRPr kumimoji="1" lang="zh-CN" altLang="en-US" sz="1200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AA39E-DFDE-4A34-BA04-F76C6B1E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组合 801">
            <a:extLst>
              <a:ext uri="{FF2B5EF4-FFF2-40B4-BE49-F238E27FC236}">
                <a16:creationId xmlns:a16="http://schemas.microsoft.com/office/drawing/2014/main" id="{37944237-3D2D-3E0D-4A15-1F4D79CED06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02" name="Object 802">
              <a:extLst>
                <a:ext uri="{FF2B5EF4-FFF2-40B4-BE49-F238E27FC236}">
                  <a16:creationId xmlns:a16="http://schemas.microsoft.com/office/drawing/2014/main" id="{0DD00984-3FED-EDB6-ED0E-B85C1722A872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3" name="Object 803">
              <a:extLst>
                <a:ext uri="{FF2B5EF4-FFF2-40B4-BE49-F238E27FC236}">
                  <a16:creationId xmlns:a16="http://schemas.microsoft.com/office/drawing/2014/main" id="{3186266C-3152-8397-C8F0-584544D1F0CF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4" name="Object 804">
              <a:extLst>
                <a:ext uri="{FF2B5EF4-FFF2-40B4-BE49-F238E27FC236}">
                  <a16:creationId xmlns:a16="http://schemas.microsoft.com/office/drawing/2014/main" id="{E3856A0B-17F2-8D05-D73A-D7C6B805AD3F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sp>
        <p:nvSpPr>
          <p:cNvPr id="805" name="Object 805">
            <a:extLst>
              <a:ext uri="{FF2B5EF4-FFF2-40B4-BE49-F238E27FC236}">
                <a16:creationId xmlns:a16="http://schemas.microsoft.com/office/drawing/2014/main" id="{1A9F73A8-DA2F-4297-E1BD-78BCD8FE00AB}"/>
              </a:ext>
            </a:extLst>
          </p:cNvPr>
          <p:cNvSpPr txBox="1"/>
          <p:nvPr/>
        </p:nvSpPr>
        <p:spPr>
          <a:xfrm>
            <a:off x="469645" y="9652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sp>
        <p:nvSpPr>
          <p:cNvPr id="806" name="Object 806">
            <a:extLst>
              <a:ext uri="{FF2B5EF4-FFF2-40B4-BE49-F238E27FC236}">
                <a16:creationId xmlns:a16="http://schemas.microsoft.com/office/drawing/2014/main" id="{4740A230-24B1-B665-9A4C-CCC5F608F5FF}"/>
              </a:ext>
            </a:extLst>
          </p:cNvPr>
          <p:cNvSpPr txBox="1"/>
          <p:nvPr/>
        </p:nvSpPr>
        <p:spPr>
          <a:xfrm>
            <a:off x="469645" y="5453380"/>
            <a:ext cx="11442700" cy="1574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9600" b="1" i="0" dirty="0">
                <a:ln w="2381" cmpd="sng">
                  <a:solidFill>
                    <a:srgbClr val="FFFFFF">
                      <a:alpha val="25000"/>
                    </a:srgbClr>
                  </a:solidFill>
                </a:ln>
                <a:solidFill>
                  <a:srgbClr val="000000">
                    <a:alpha val="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THESIS DEFENSE</a:t>
            </a:r>
            <a:endParaRPr lang="zh-CN" altLang="en-US" dirty="0"/>
          </a:p>
        </p:txBody>
      </p:sp>
      <p:grpSp>
        <p:nvGrpSpPr>
          <p:cNvPr id="807" name="组合 807">
            <a:extLst>
              <a:ext uri="{FF2B5EF4-FFF2-40B4-BE49-F238E27FC236}">
                <a16:creationId xmlns:a16="http://schemas.microsoft.com/office/drawing/2014/main" id="{73C1F0A6-6D0F-B88C-FBFB-0B2F5460CCFC}"/>
              </a:ext>
            </a:extLst>
          </p:cNvPr>
          <p:cNvGrpSpPr/>
          <p:nvPr/>
        </p:nvGrpSpPr>
        <p:grpSpPr>
          <a:xfrm rot="-10800000" flipV="1">
            <a:off x="596900" y="884555"/>
            <a:ext cx="10998200" cy="5092192"/>
            <a:chOff x="596900" y="884555"/>
            <a:chExt cx="10998200" cy="5092192"/>
          </a:xfrm>
        </p:grpSpPr>
        <p:sp>
          <p:nvSpPr>
            <p:cNvPr id="808" name="Object 808">
              <a:extLst>
                <a:ext uri="{FF2B5EF4-FFF2-40B4-BE49-F238E27FC236}">
                  <a16:creationId xmlns:a16="http://schemas.microsoft.com/office/drawing/2014/main" id="{148264F6-2FE5-92C1-3610-0678F0E5166F}"/>
                </a:ext>
              </a:extLst>
            </p:cNvPr>
            <p:cNvSpPr txBox="1"/>
            <p:nvPr/>
          </p:nvSpPr>
          <p:spPr>
            <a:xfrm>
              <a:off x="4242181" y="3926332"/>
              <a:ext cx="7340219" cy="205028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809" name="Object 809">
              <a:extLst>
                <a:ext uri="{FF2B5EF4-FFF2-40B4-BE49-F238E27FC236}">
                  <a16:creationId xmlns:a16="http://schemas.microsoft.com/office/drawing/2014/main" id="{4BFF28CD-E29E-0570-5E64-BDA1979CFF4A}"/>
                </a:ext>
              </a:extLst>
            </p:cNvPr>
            <p:cNvSpPr txBox="1"/>
            <p:nvPr/>
          </p:nvSpPr>
          <p:spPr>
            <a:xfrm>
              <a:off x="596900" y="884555"/>
              <a:ext cx="10998200" cy="5092192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98013" name="image 8013">
            <a:extLst>
              <a:ext uri="{FF2B5EF4-FFF2-40B4-BE49-F238E27FC236}">
                <a16:creationId xmlns:a16="http://schemas.microsoft.com/office/drawing/2014/main" id="{53E3A7E1-9F83-4984-7607-A2C5C1F758A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57314" y="1195959"/>
            <a:ext cx="4637786" cy="3389376"/>
          </a:xfrm>
          <a:prstGeom prst="rect">
            <a:avLst/>
          </a:prstGeom>
        </p:spPr>
      </p:pic>
      <p:sp>
        <p:nvSpPr>
          <p:cNvPr id="8014" name="Object 8014">
            <a:extLst>
              <a:ext uri="{FF2B5EF4-FFF2-40B4-BE49-F238E27FC236}">
                <a16:creationId xmlns:a16="http://schemas.microsoft.com/office/drawing/2014/main" id="{AB5C9AEA-8586-F215-70E6-899C4E4D1AE9}"/>
              </a:ext>
            </a:extLst>
          </p:cNvPr>
          <p:cNvSpPr txBox="1"/>
          <p:nvPr/>
        </p:nvSpPr>
        <p:spPr>
          <a:xfrm>
            <a:off x="1302512" y="1878457"/>
            <a:ext cx="4826000" cy="22225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3800" b="1" i="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sz="138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dirty="0"/>
          </a:p>
        </p:txBody>
      </p:sp>
      <p:sp>
        <p:nvSpPr>
          <p:cNvPr id="8015" name="Object 8015">
            <a:extLst>
              <a:ext uri="{FF2B5EF4-FFF2-40B4-BE49-F238E27FC236}">
                <a16:creationId xmlns:a16="http://schemas.microsoft.com/office/drawing/2014/main" id="{6716A34C-E616-717C-5C89-59111AFAA181}"/>
              </a:ext>
            </a:extLst>
          </p:cNvPr>
          <p:cNvSpPr txBox="1"/>
          <p:nvPr/>
        </p:nvSpPr>
        <p:spPr>
          <a:xfrm>
            <a:off x="4156572" y="2406269"/>
            <a:ext cx="9581260" cy="7112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zh-CN" altLang="en-US" sz="4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系统功能实现与运行效果展示</a:t>
            </a:r>
          </a:p>
        </p:txBody>
      </p:sp>
      <p:pic>
        <p:nvPicPr>
          <p:cNvPr id="98016" name="image 8016">
            <a:extLst>
              <a:ext uri="{FF2B5EF4-FFF2-40B4-BE49-F238E27FC236}">
                <a16:creationId xmlns:a16="http://schemas.microsoft.com/office/drawing/2014/main" id="{E949E7F5-3FEE-31A1-AA1D-1FD61E6576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2758" y="2077339"/>
            <a:ext cx="25400" cy="1707261"/>
          </a:xfrm>
          <a:prstGeom prst="rect">
            <a:avLst/>
          </a:prstGeom>
        </p:spPr>
      </p:pic>
      <p:sp>
        <p:nvSpPr>
          <p:cNvPr id="8017" name="Object 8017">
            <a:extLst>
              <a:ext uri="{FF2B5EF4-FFF2-40B4-BE49-F238E27FC236}">
                <a16:creationId xmlns:a16="http://schemas.microsoft.com/office/drawing/2014/main" id="{75B4F774-34C1-5A5D-C7DD-71AAC8D8280D}"/>
              </a:ext>
            </a:extLst>
          </p:cNvPr>
          <p:cNvSpPr txBox="1"/>
          <p:nvPr/>
        </p:nvSpPr>
        <p:spPr>
          <a:xfrm>
            <a:off x="4216206" y="3099307"/>
            <a:ext cx="6998446" cy="411353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r>
              <a:rPr lang="en" altLang="zh-CN" sz="1599" b="1" dirty="0">
                <a:solidFill>
                  <a:srgbClr val="0D0D0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System Implementation and Operational Results</a:t>
            </a:r>
            <a:endParaRPr lang="zh-CN" altLang="en-US" sz="1599" b="1" dirty="0">
              <a:solidFill>
                <a:srgbClr val="0D0D0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855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6555" y="0"/>
            <a:ext cx="12192000" cy="6858000"/>
            <a:chOff x="0" y="0"/>
            <a:chExt cx="12192000" cy="6858000"/>
          </a:xfrm>
        </p:grpSpPr>
        <p:sp>
          <p:nvSpPr>
            <p:cNvPr id="502" name="Object 502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/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/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BB12C6-ED07-C929-0229-417A49CD64A0}"/>
              </a:ext>
            </a:extLst>
          </p:cNvPr>
          <p:cNvGrpSpPr/>
          <p:nvPr/>
        </p:nvGrpSpPr>
        <p:grpSpPr>
          <a:xfrm>
            <a:off x="4742232" y="5144881"/>
            <a:ext cx="8137677" cy="1713102"/>
            <a:chOff x="5289550" y="4808095"/>
            <a:chExt cx="6780657" cy="1713102"/>
          </a:xfrm>
        </p:grpSpPr>
        <p:pic>
          <p:nvPicPr>
            <p:cNvPr id="9505" name="image 50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/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06" y="60435"/>
            <a:ext cx="12066817" cy="6797548"/>
          </a:xfrm>
          <a:prstGeom prst="rect">
            <a:avLst/>
          </a:prstGeom>
        </p:spPr>
      </p:pic>
      <p:pic>
        <p:nvPicPr>
          <p:cNvPr id="95023" name="image 502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60583" y="729196"/>
            <a:ext cx="11014902" cy="4571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3F2842F-83FD-3511-03DD-EB701885EE8E}"/>
              </a:ext>
            </a:extLst>
          </p:cNvPr>
          <p:cNvGrpSpPr/>
          <p:nvPr/>
        </p:nvGrpSpPr>
        <p:grpSpPr>
          <a:xfrm>
            <a:off x="117782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EDF302CF-11B4-1940-9B61-A0940FBE90B2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EDD67F3-F7CC-C70E-51D7-0BE70315FDF8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03191C-6E76-C762-B87C-83B4E80AD58B}"/>
              </a:ext>
            </a:extLst>
          </p:cNvPr>
          <p:cNvGrpSpPr/>
          <p:nvPr/>
        </p:nvGrpSpPr>
        <p:grpSpPr>
          <a:xfrm>
            <a:off x="365779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AE17E1B-74B1-5422-511A-0E5638F2D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4CAA780-0A9B-A942-363E-53F461755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C4D21EA-0EEE-D04C-6521-39B18DB67BE4}"/>
              </a:ext>
            </a:extLst>
          </p:cNvPr>
          <p:cNvSpPr txBox="1"/>
          <p:nvPr/>
        </p:nvSpPr>
        <p:spPr>
          <a:xfrm>
            <a:off x="506082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系统总览与当前成果展示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3A6253-B20F-ACDB-EE99-C9B397186718}"/>
              </a:ext>
            </a:extLst>
          </p:cNvPr>
          <p:cNvSpPr txBox="1"/>
          <p:nvPr/>
        </p:nvSpPr>
        <p:spPr>
          <a:xfrm>
            <a:off x="1494544" y="1005857"/>
            <a:ext cx="247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06A1D6B-F612-0C3C-E13A-A529112A7815}"/>
              </a:ext>
            </a:extLst>
          </p:cNvPr>
          <p:cNvGrpSpPr/>
          <p:nvPr/>
        </p:nvGrpSpPr>
        <p:grpSpPr>
          <a:xfrm>
            <a:off x="5175384" y="1134597"/>
            <a:ext cx="7114722" cy="1572404"/>
            <a:chOff x="360045" y="1804670"/>
            <a:chExt cx="5384800" cy="2364740"/>
          </a:xfrm>
        </p:grpSpPr>
        <p:pic>
          <p:nvPicPr>
            <p:cNvPr id="13" name="image 204">
              <a:extLst>
                <a:ext uri="{FF2B5EF4-FFF2-40B4-BE49-F238E27FC236}">
                  <a16:creationId xmlns:a16="http://schemas.microsoft.com/office/drawing/2014/main" id="{16D35161-708D-B9AE-31BF-490F26866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0045" y="1804670"/>
              <a:ext cx="5384800" cy="2364740"/>
            </a:xfrm>
            <a:prstGeom prst="rect">
              <a:avLst/>
            </a:prstGeom>
          </p:spPr>
        </p:pic>
        <p:pic>
          <p:nvPicPr>
            <p:cNvPr id="14" name="image 209">
              <a:extLst>
                <a:ext uri="{FF2B5EF4-FFF2-40B4-BE49-F238E27FC236}">
                  <a16:creationId xmlns:a16="http://schemas.microsoft.com/office/drawing/2014/main" id="{0FF5E25D-72F9-E2B2-9B24-33628431D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690245" y="2134870"/>
              <a:ext cx="1027805" cy="1704339"/>
            </a:xfrm>
            <a:prstGeom prst="rect">
              <a:avLst/>
            </a:prstGeom>
          </p:spPr>
        </p:pic>
        <p:sp>
          <p:nvSpPr>
            <p:cNvPr id="15" name="Object 2010">
              <a:extLst>
                <a:ext uri="{FF2B5EF4-FFF2-40B4-BE49-F238E27FC236}">
                  <a16:creationId xmlns:a16="http://schemas.microsoft.com/office/drawing/2014/main" id="{0ACD87AD-E225-D1DB-98D6-E6E48CA56D93}"/>
                </a:ext>
              </a:extLst>
            </p:cNvPr>
            <p:cNvSpPr txBox="1"/>
            <p:nvPr/>
          </p:nvSpPr>
          <p:spPr>
            <a:xfrm>
              <a:off x="690246" y="2134870"/>
              <a:ext cx="1027805" cy="1727200"/>
            </a:xfrm>
            <a:prstGeom prst="rect">
              <a:avLst/>
            </a:prstGeom>
          </p:spPr>
          <p:txBody>
            <a:bodyPr vert="horz" wrap="square" lIns="0" tIns="46800" rIns="0" bIns="4680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1" i="0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16" name="Object 2015">
              <a:extLst>
                <a:ext uri="{FF2B5EF4-FFF2-40B4-BE49-F238E27FC236}">
                  <a16:creationId xmlns:a16="http://schemas.microsoft.com/office/drawing/2014/main" id="{BD790A7B-E704-0B90-A306-2DB4A9A133B7}"/>
                </a:ext>
              </a:extLst>
            </p:cNvPr>
            <p:cNvSpPr txBox="1"/>
            <p:nvPr/>
          </p:nvSpPr>
          <p:spPr>
            <a:xfrm>
              <a:off x="1801495" y="2182066"/>
              <a:ext cx="2628900" cy="406401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数据整合与实时接入</a:t>
              </a:r>
              <a:endParaRPr lang="zh-CN" altLang="en-US" dirty="0"/>
            </a:p>
          </p:txBody>
        </p:sp>
        <p:sp>
          <p:nvSpPr>
            <p:cNvPr id="17" name="Object 2016">
              <a:extLst>
                <a:ext uri="{FF2B5EF4-FFF2-40B4-BE49-F238E27FC236}">
                  <a16:creationId xmlns:a16="http://schemas.microsoft.com/office/drawing/2014/main" id="{DB2310AD-1D59-7968-C43E-17093511DE2B}"/>
                </a:ext>
              </a:extLst>
            </p:cNvPr>
            <p:cNvSpPr txBox="1"/>
            <p:nvPr/>
          </p:nvSpPr>
          <p:spPr>
            <a:xfrm>
              <a:off x="2220853" y="2826631"/>
              <a:ext cx="3093862" cy="612086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-OpenDigger</a:t>
              </a:r>
              <a:r>
                <a:rPr lang="zh-CN" altLang="en-US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持续更新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的数据接口。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对</a:t>
              </a: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GitHub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开源社区多项目行为数据进行统一</a:t>
              </a:r>
              <a:r>
                <a:rPr lang="zh-CN" altLang="en-US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整合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6B9B43C-2704-FCBC-C107-A1F039747146}"/>
              </a:ext>
            </a:extLst>
          </p:cNvPr>
          <p:cNvGrpSpPr/>
          <p:nvPr/>
        </p:nvGrpSpPr>
        <p:grpSpPr>
          <a:xfrm>
            <a:off x="5187821" y="2582588"/>
            <a:ext cx="7114722" cy="1572404"/>
            <a:chOff x="360045" y="1804670"/>
            <a:chExt cx="5384800" cy="2364740"/>
          </a:xfrm>
        </p:grpSpPr>
        <p:pic>
          <p:nvPicPr>
            <p:cNvPr id="19" name="image 204">
              <a:extLst>
                <a:ext uri="{FF2B5EF4-FFF2-40B4-BE49-F238E27FC236}">
                  <a16:creationId xmlns:a16="http://schemas.microsoft.com/office/drawing/2014/main" id="{1BD7044E-B8F4-9AEA-00AF-E7B0710A4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0045" y="1804670"/>
              <a:ext cx="5384800" cy="2364740"/>
            </a:xfrm>
            <a:prstGeom prst="rect">
              <a:avLst/>
            </a:prstGeom>
          </p:spPr>
        </p:pic>
        <p:pic>
          <p:nvPicPr>
            <p:cNvPr id="20" name="image 209">
              <a:extLst>
                <a:ext uri="{FF2B5EF4-FFF2-40B4-BE49-F238E27FC236}">
                  <a16:creationId xmlns:a16="http://schemas.microsoft.com/office/drawing/2014/main" id="{36D71670-D654-A1B0-3F0A-CA60CCBF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690245" y="2134870"/>
              <a:ext cx="1027805" cy="1704339"/>
            </a:xfrm>
            <a:prstGeom prst="rect">
              <a:avLst/>
            </a:prstGeom>
          </p:spPr>
        </p:pic>
        <p:sp>
          <p:nvSpPr>
            <p:cNvPr id="21" name="Object 2010">
              <a:extLst>
                <a:ext uri="{FF2B5EF4-FFF2-40B4-BE49-F238E27FC236}">
                  <a16:creationId xmlns:a16="http://schemas.microsoft.com/office/drawing/2014/main" id="{BA4E7C4C-02EB-3A13-C3B0-16D38B203A15}"/>
                </a:ext>
              </a:extLst>
            </p:cNvPr>
            <p:cNvSpPr txBox="1"/>
            <p:nvPr/>
          </p:nvSpPr>
          <p:spPr>
            <a:xfrm>
              <a:off x="690246" y="2134870"/>
              <a:ext cx="1027805" cy="1727200"/>
            </a:xfrm>
            <a:prstGeom prst="rect">
              <a:avLst/>
            </a:prstGeom>
          </p:spPr>
          <p:txBody>
            <a:bodyPr vert="horz" wrap="square" lIns="0" tIns="46800" rIns="0" bIns="4680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1" i="0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</a:t>
              </a:r>
              <a:r>
                <a:rPr lang="en-US" altLang="zh-CN" sz="5400" b="1" i="0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</a:t>
              </a:r>
              <a:endParaRPr lang="zh-CN" altLang="en-US" dirty="0"/>
            </a:p>
          </p:txBody>
        </p:sp>
        <p:sp>
          <p:nvSpPr>
            <p:cNvPr id="22" name="Object 2015">
              <a:extLst>
                <a:ext uri="{FF2B5EF4-FFF2-40B4-BE49-F238E27FC236}">
                  <a16:creationId xmlns:a16="http://schemas.microsoft.com/office/drawing/2014/main" id="{DEE0EDAC-79F4-F39F-FCA4-0D3BD208799A}"/>
                </a:ext>
              </a:extLst>
            </p:cNvPr>
            <p:cNvSpPr txBox="1"/>
            <p:nvPr/>
          </p:nvSpPr>
          <p:spPr>
            <a:xfrm>
              <a:off x="1762321" y="2137959"/>
              <a:ext cx="3542982" cy="558914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社区整体健康状态可视化呈现（</a:t>
              </a:r>
              <a:r>
                <a:rPr lang="en-US" altLang="zh-CN" sz="20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ECharts</a:t>
              </a:r>
              <a:r>
                <a:rPr lang="zh-CN" altLang="en-US" sz="2000" b="1" i="0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）</a:t>
              </a:r>
              <a:endParaRPr lang="en-US" altLang="zh-CN" sz="2000" b="1" i="0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endParaRPr lang="zh-CN" altLang="en-US" dirty="0"/>
            </a:p>
          </p:txBody>
        </p:sp>
        <p:sp>
          <p:nvSpPr>
            <p:cNvPr id="23" name="Object 2016">
              <a:extLst>
                <a:ext uri="{FF2B5EF4-FFF2-40B4-BE49-F238E27FC236}">
                  <a16:creationId xmlns:a16="http://schemas.microsoft.com/office/drawing/2014/main" id="{04C5AE88-3FFE-E049-6033-BACAE8054A42}"/>
                </a:ext>
              </a:extLst>
            </p:cNvPr>
            <p:cNvSpPr txBox="1"/>
            <p:nvPr/>
          </p:nvSpPr>
          <p:spPr>
            <a:xfrm>
              <a:off x="2220853" y="2826631"/>
              <a:ext cx="3184561" cy="38103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通过</a:t>
              </a: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ECharts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数据大屏呈现。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将复杂社区数据转化为</a:t>
              </a:r>
              <a:r>
                <a:rPr lang="zh-CN" altLang="en-US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可直观理解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的健康态势。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7EE0A0B-5D6D-B8A9-2FEA-7B0FD5ACD530}"/>
              </a:ext>
            </a:extLst>
          </p:cNvPr>
          <p:cNvGrpSpPr/>
          <p:nvPr/>
        </p:nvGrpSpPr>
        <p:grpSpPr>
          <a:xfrm>
            <a:off x="5184945" y="4080707"/>
            <a:ext cx="7114722" cy="1572404"/>
            <a:chOff x="360045" y="1804670"/>
            <a:chExt cx="5384800" cy="2364740"/>
          </a:xfrm>
        </p:grpSpPr>
        <p:pic>
          <p:nvPicPr>
            <p:cNvPr id="25" name="image 204">
              <a:extLst>
                <a:ext uri="{FF2B5EF4-FFF2-40B4-BE49-F238E27FC236}">
                  <a16:creationId xmlns:a16="http://schemas.microsoft.com/office/drawing/2014/main" id="{66631F4F-1278-BA57-C4A1-31B331CFD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0045" y="1804670"/>
              <a:ext cx="5384800" cy="2364740"/>
            </a:xfrm>
            <a:prstGeom prst="rect">
              <a:avLst/>
            </a:prstGeom>
          </p:spPr>
        </p:pic>
        <p:pic>
          <p:nvPicPr>
            <p:cNvPr id="26" name="image 209">
              <a:extLst>
                <a:ext uri="{FF2B5EF4-FFF2-40B4-BE49-F238E27FC236}">
                  <a16:creationId xmlns:a16="http://schemas.microsoft.com/office/drawing/2014/main" id="{348F4FBA-7DF9-C6E5-2163-317D77A0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690245" y="2134870"/>
              <a:ext cx="1027805" cy="1704339"/>
            </a:xfrm>
            <a:prstGeom prst="rect">
              <a:avLst/>
            </a:prstGeom>
          </p:spPr>
        </p:pic>
        <p:sp>
          <p:nvSpPr>
            <p:cNvPr id="27" name="Object 2010">
              <a:extLst>
                <a:ext uri="{FF2B5EF4-FFF2-40B4-BE49-F238E27FC236}">
                  <a16:creationId xmlns:a16="http://schemas.microsoft.com/office/drawing/2014/main" id="{498497DC-FD63-2821-5A9A-6F32C23F2942}"/>
                </a:ext>
              </a:extLst>
            </p:cNvPr>
            <p:cNvSpPr txBox="1"/>
            <p:nvPr/>
          </p:nvSpPr>
          <p:spPr>
            <a:xfrm>
              <a:off x="690246" y="2134870"/>
              <a:ext cx="1027805" cy="1727200"/>
            </a:xfrm>
            <a:prstGeom prst="rect">
              <a:avLst/>
            </a:prstGeom>
          </p:spPr>
          <p:txBody>
            <a:bodyPr vert="horz" wrap="square" lIns="0" tIns="46800" rIns="0" bIns="46800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1" i="0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</a:t>
              </a:r>
              <a:r>
                <a:rPr lang="en-US" altLang="zh-CN" sz="5400" b="1" dirty="0">
                  <a:blipFill>
                    <a:blip r:embed="rId12"/>
                    <a:stretch>
                      <a:fillRect/>
                    </a:stretch>
                  </a:blip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3</a:t>
              </a:r>
              <a:endParaRPr lang="zh-CN" altLang="en-US" dirty="0"/>
            </a:p>
          </p:txBody>
        </p:sp>
        <p:sp>
          <p:nvSpPr>
            <p:cNvPr id="28" name="Object 2015">
              <a:extLst>
                <a:ext uri="{FF2B5EF4-FFF2-40B4-BE49-F238E27FC236}">
                  <a16:creationId xmlns:a16="http://schemas.microsoft.com/office/drawing/2014/main" id="{24429206-ACB8-D5C8-7867-5ECB06F5FA76}"/>
                </a:ext>
              </a:extLst>
            </p:cNvPr>
            <p:cNvSpPr txBox="1"/>
            <p:nvPr/>
          </p:nvSpPr>
          <p:spPr>
            <a:xfrm>
              <a:off x="1762321" y="2137959"/>
              <a:ext cx="3542982" cy="558914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整体健康度评估与异常态势提示</a:t>
              </a:r>
              <a:endParaRPr lang="en-US" altLang="zh-CN" sz="2000" b="1" i="0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endParaRPr lang="zh-CN" altLang="en-US" dirty="0"/>
            </a:p>
          </p:txBody>
        </p:sp>
        <p:sp>
          <p:nvSpPr>
            <p:cNvPr id="29" name="Object 2016">
              <a:extLst>
                <a:ext uri="{FF2B5EF4-FFF2-40B4-BE49-F238E27FC236}">
                  <a16:creationId xmlns:a16="http://schemas.microsoft.com/office/drawing/2014/main" id="{3BEA8873-CAB1-8067-00B1-4DED8896AB2E}"/>
                </a:ext>
              </a:extLst>
            </p:cNvPr>
            <p:cNvSpPr txBox="1"/>
            <p:nvPr/>
          </p:nvSpPr>
          <p:spPr>
            <a:xfrm>
              <a:off x="2085154" y="2691814"/>
              <a:ext cx="3490601" cy="402515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基于整合后的实时数据，对开源社区整体健康状态进行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动态评估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en-US" altLang="zh-CN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健康度评估指标设计参考</a:t>
              </a:r>
              <a:r>
                <a:rPr lang="en-US" altLang="zh-CN" sz="1600" b="1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CHAOSS</a:t>
              </a:r>
              <a:r>
                <a:rPr lang="zh-CN" altLang="en-US" sz="1399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社区健康分析框架。</a:t>
              </a:r>
              <a:endParaRPr lang="en-US" altLang="zh-CN" sz="1399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66CE0-5C57-7A9A-7F60-1E9E25CB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C3065E12-63A8-5C8B-E587-1CD4F64498A5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6C3CC7BB-A6F1-3ED5-111C-2B808CF82844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CC396908-17A3-F02C-9241-C2838CED040B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882B8920-25EC-66BC-2D07-F8638A0CA0CD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C0FD6C-4369-372A-AF98-33AD8A412BD6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559977CD-0313-C4C5-D930-C0A1338DC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1E1A346A-9024-F129-E3E8-DC72D7A5870C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155C3EEA-9FC9-920A-47A8-2A6A22F8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13" y="60435"/>
            <a:ext cx="12066817" cy="6797548"/>
          </a:xfrm>
          <a:prstGeom prst="rect">
            <a:avLst/>
          </a:prstGeom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D41570FF-D8A0-2FCC-588F-839BC5A277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C775F5D-7449-27A1-422A-DDA06388ABC4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2605110A-C0FA-09D4-1D22-08D9E50A4A67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24B5E05-7056-55AD-F428-765BC0F21E8F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299112-E00F-8727-E8F1-EBC0F7D7B951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7C9F4F4-705B-BF6A-DDFD-46742EB0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3BD76C7-8152-B6D1-F548-F276C7619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9CE4251-F050-F830-9CDE-7190B5B78B5C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D6B234-70B2-EC02-ADC5-ABD126E81F84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688814A-2868-DBC1-7005-D262048B4DC1}"/>
              </a:ext>
            </a:extLst>
          </p:cNvPr>
          <p:cNvGrpSpPr/>
          <p:nvPr/>
        </p:nvGrpSpPr>
        <p:grpSpPr>
          <a:xfrm>
            <a:off x="8464360" y="1187419"/>
            <a:ext cx="2908952" cy="4453217"/>
            <a:chOff x="8464360" y="1187419"/>
            <a:chExt cx="2908952" cy="4453217"/>
          </a:xfrm>
        </p:grpSpPr>
        <p:pic>
          <p:nvPicPr>
            <p:cNvPr id="36" name="image 15012">
              <a:extLst>
                <a:ext uri="{FF2B5EF4-FFF2-40B4-BE49-F238E27FC236}">
                  <a16:creationId xmlns:a16="http://schemas.microsoft.com/office/drawing/2014/main" id="{970AED3D-B210-71D1-BFED-E0F44D42F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rcRect/>
            <a:stretch>
              <a:fillRect/>
            </a:stretch>
          </p:blipFill>
          <p:spPr>
            <a:xfrm>
              <a:off x="8464360" y="1588042"/>
              <a:ext cx="2908952" cy="4052594"/>
            </a:xfrm>
            <a:prstGeom prst="rect">
              <a:avLst/>
            </a:prstGeom>
          </p:spPr>
        </p:pic>
        <p:pic>
          <p:nvPicPr>
            <p:cNvPr id="31" name="image 14033">
              <a:extLst>
                <a:ext uri="{FF2B5EF4-FFF2-40B4-BE49-F238E27FC236}">
                  <a16:creationId xmlns:a16="http://schemas.microsoft.com/office/drawing/2014/main" id="{BDAFCC34-CBA0-A05B-86C9-4740AC57D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8592730" y="1187419"/>
              <a:ext cx="2780582" cy="554558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A1B7001-8C5F-B9BE-3ED2-F871E35FCF9F}"/>
              </a:ext>
            </a:extLst>
          </p:cNvPr>
          <p:cNvGrpSpPr/>
          <p:nvPr/>
        </p:nvGrpSpPr>
        <p:grpSpPr>
          <a:xfrm>
            <a:off x="507560" y="1369432"/>
            <a:ext cx="5489629" cy="2032060"/>
            <a:chOff x="1155940" y="1070179"/>
            <a:chExt cx="5489629" cy="2032060"/>
          </a:xfrm>
        </p:grpSpPr>
        <p:grpSp>
          <p:nvGrpSpPr>
            <p:cNvPr id="11" name="组合 7032">
              <a:extLst>
                <a:ext uri="{FF2B5EF4-FFF2-40B4-BE49-F238E27FC236}">
                  <a16:creationId xmlns:a16="http://schemas.microsoft.com/office/drawing/2014/main" id="{BD4CDD0F-1096-5050-D900-7030DFB42ABB}"/>
                </a:ext>
              </a:extLst>
            </p:cNvPr>
            <p:cNvGrpSpPr/>
            <p:nvPr/>
          </p:nvGrpSpPr>
          <p:grpSpPr>
            <a:xfrm>
              <a:off x="6057940" y="1070179"/>
              <a:ext cx="587629" cy="671576"/>
              <a:chOff x="4134866" y="2297303"/>
              <a:chExt cx="587629" cy="671576"/>
            </a:xfrm>
          </p:grpSpPr>
          <p:sp>
            <p:nvSpPr>
              <p:cNvPr id="18" name="Object 7033">
                <a:extLst>
                  <a:ext uri="{FF2B5EF4-FFF2-40B4-BE49-F238E27FC236}">
                    <a16:creationId xmlns:a16="http://schemas.microsoft.com/office/drawing/2014/main" id="{384108D3-CC43-BDD0-E517-CF7059EB0984}"/>
                  </a:ext>
                </a:extLst>
              </p:cNvPr>
              <p:cNvSpPr txBox="1"/>
              <p:nvPr/>
            </p:nvSpPr>
            <p:spPr>
              <a:xfrm>
                <a:off x="4134866" y="2297303"/>
                <a:ext cx="587629" cy="671576"/>
              </a:xfrm>
              <a:prstGeom prst="rect">
                <a:avLst/>
              </a:prstGeom>
              <a:blipFill dpi="0" rotWithShape="1">
                <a:blip r:embed="rId12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Object 7034">
                <a:extLst>
                  <a:ext uri="{FF2B5EF4-FFF2-40B4-BE49-F238E27FC236}">
                    <a16:creationId xmlns:a16="http://schemas.microsoft.com/office/drawing/2014/main" id="{A11EBC64-34BD-847A-522D-1AD9865A05DF}"/>
                  </a:ext>
                </a:extLst>
              </p:cNvPr>
              <p:cNvSpPr txBox="1"/>
              <p:nvPr/>
            </p:nvSpPr>
            <p:spPr>
              <a:xfrm>
                <a:off x="4173728" y="2341499"/>
                <a:ext cx="510031" cy="582930"/>
              </a:xfrm>
              <a:prstGeom prst="rect">
                <a:avLst/>
              </a:prstGeom>
              <a:blipFill dpi="0" rotWithShape="1">
                <a:blip r:embed="rId13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Object 7035">
                <a:extLst>
                  <a:ext uri="{FF2B5EF4-FFF2-40B4-BE49-F238E27FC236}">
                    <a16:creationId xmlns:a16="http://schemas.microsoft.com/office/drawing/2014/main" id="{314C7CB2-E8C6-74A9-BAA8-F26214C2C7C1}"/>
                  </a:ext>
                </a:extLst>
              </p:cNvPr>
              <p:cNvSpPr txBox="1"/>
              <p:nvPr/>
            </p:nvSpPr>
            <p:spPr>
              <a:xfrm>
                <a:off x="4322572" y="2523490"/>
                <a:ext cx="212344" cy="204343"/>
              </a:xfrm>
              <a:prstGeom prst="rect">
                <a:avLst/>
              </a:prstGeom>
              <a:blipFill dpi="0" rotWithShape="1">
                <a:blip r:embed="rId14"/>
                <a:srcRect/>
                <a:stretch>
                  <a:fillRect/>
                </a:stretch>
              </a:blipFill>
            </p:spPr>
            <p:txBody>
              <a:bodyPr wrap="square" lIns="0" tIns="0" rIns="0" bIns="0" rtlCol="0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909A16C7-E1FF-96CB-FA4E-D5E5EA02F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5940" y="1414445"/>
              <a:ext cx="4434381" cy="1687794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BF2D1EDC-B240-3280-E87A-EC0716C5D1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118" y="1414445"/>
              <a:ext cx="513800" cy="466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2D9278D0-378A-6E14-E0E2-898A5FAE6213}"/>
              </a:ext>
            </a:extLst>
          </p:cNvPr>
          <p:cNvSpPr txBox="1"/>
          <p:nvPr/>
        </p:nvSpPr>
        <p:spPr>
          <a:xfrm>
            <a:off x="8651152" y="1255787"/>
            <a:ext cx="294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数据概览模块设计说明</a:t>
            </a:r>
            <a:endParaRPr kumimoji="1" lang="zh-CN" altLang="en-US" sz="2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BB1A81C-E797-211D-3334-691C78E90503}"/>
              </a:ext>
            </a:extLst>
          </p:cNvPr>
          <p:cNvSpPr txBox="1"/>
          <p:nvPr/>
        </p:nvSpPr>
        <p:spPr>
          <a:xfrm>
            <a:off x="8718644" y="1759659"/>
            <a:ext cx="26546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已经实现功能</a:t>
            </a: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多个</a:t>
            </a: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GitHub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项目的行为数据统一组合</a:t>
            </a: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以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社区为整体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分析对象</a:t>
            </a: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实时展示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项目数量</a:t>
            </a:r>
            <a:r>
              <a:rPr lang="zh-CN" altLang="en-US" sz="1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活跃贡献者规模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总体关注度</a:t>
            </a:r>
            <a:endParaRPr lang="en-US" altLang="zh-CN" sz="14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社区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平均健康度指标</a:t>
            </a:r>
            <a:endParaRPr lang="en-US" altLang="zh-CN" sz="14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数据特性</a:t>
            </a: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数据来源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动态更新</a:t>
            </a:r>
            <a:endParaRPr lang="en-US" altLang="zh-CN" sz="14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lang="zh-CN" altLang="en-US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预期设计</a:t>
            </a: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保持现有指标与展示逻辑不变</a:t>
            </a:r>
            <a:endParaRPr lang="en-US" altLang="zh-CN" sz="1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None/>
            </a:pPr>
            <a:r>
              <a:rPr lang="en-US" altLang="zh-CN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·</a:t>
            </a:r>
            <a:r>
              <a:rPr lang="zh-CN" altLang="en-US" sz="1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将测试数据</a:t>
            </a:r>
            <a:r>
              <a:rPr lang="zh-CN" altLang="en-US" sz="1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范围</a:t>
            </a:r>
            <a:r>
              <a:rPr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扩大到全球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7A3B20-41DF-266A-1B27-57DD8CAD74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8813" y="1169648"/>
            <a:ext cx="2630620" cy="44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3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2CD7D-37B8-D082-2BC7-C3F86215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6533FCEA-BB84-B9BD-5971-5B4031D05B4D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A91694DC-1288-6AB7-E457-EFB3029066DD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0C8211E1-0335-2309-8A63-5B01B26D5BB1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CEAA0328-529A-565E-BA43-EF63CC162036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C621D9-115B-0221-D980-D5A14D0AAE5F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51E48D92-5428-6D3F-EBEA-EE6B3053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7C979A1A-3BB1-6259-F308-FF63156567C5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E073FB98-75AC-1D01-0CC4-A15D11D89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789" y="180451"/>
            <a:ext cx="12065489" cy="6796800"/>
          </a:xfrm>
          <a:prstGeom prst="rect">
            <a:avLst/>
          </a:prstGeom>
          <a:noFill/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3C953D76-5492-4116-D82E-CF90E04716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B7155F1-F0D8-F3B4-10A8-6140FCEC6A5F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8131CAEF-DDC7-F46D-710D-E618F66E9D20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5C22FE2-BEC0-0A59-DB44-9300AF692041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BD9019-1968-B197-A61A-3726759BAE5E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A933AA7-8723-963E-DBA8-BD7D942D8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C664955-B8F5-99CA-909C-C6ACE418D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0E1DED4-69D7-C3D1-D4ED-FF86F4CBDD17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85A964-CDCB-0DF8-CED0-6CC0338A9A10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C5D570C-8105-6B62-0A2E-77E47B53A6DC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5370547" y="1771474"/>
            <a:ext cx="801994" cy="377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DFACB33-EB72-CA97-AD2D-A8BFF5F11788}"/>
              </a:ext>
            </a:extLst>
          </p:cNvPr>
          <p:cNvCxnSpPr>
            <a:cxnSpLocks/>
          </p:cNvCxnSpPr>
          <p:nvPr/>
        </p:nvCxnSpPr>
        <p:spPr>
          <a:xfrm flipV="1">
            <a:off x="3080941" y="1778142"/>
            <a:ext cx="2306383" cy="143969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image 15011">
            <a:extLst>
              <a:ext uri="{FF2B5EF4-FFF2-40B4-BE49-F238E27FC236}">
                <a16:creationId xmlns:a16="http://schemas.microsoft.com/office/drawing/2014/main" id="{56976B66-2349-2CB3-C82D-753B51D15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rcRect/>
          <a:stretch>
            <a:fillRect/>
          </a:stretch>
        </p:blipFill>
        <p:spPr>
          <a:xfrm>
            <a:off x="7253810" y="3923489"/>
            <a:ext cx="3722222" cy="21363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5A17475-C2A4-3AD4-1011-0030F3D0D2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3810" y="865594"/>
            <a:ext cx="3727455" cy="3209141"/>
          </a:xfrm>
          <a:prstGeom prst="rect">
            <a:avLst/>
          </a:prstGeom>
        </p:spPr>
      </p:pic>
      <p:grpSp>
        <p:nvGrpSpPr>
          <p:cNvPr id="28" name="组合 7044">
            <a:extLst>
              <a:ext uri="{FF2B5EF4-FFF2-40B4-BE49-F238E27FC236}">
                <a16:creationId xmlns:a16="http://schemas.microsoft.com/office/drawing/2014/main" id="{F3ECEF5F-EB3F-BA30-460D-2DEF44F4830F}"/>
              </a:ext>
            </a:extLst>
          </p:cNvPr>
          <p:cNvGrpSpPr/>
          <p:nvPr/>
        </p:nvGrpSpPr>
        <p:grpSpPr>
          <a:xfrm>
            <a:off x="6172541" y="1435686"/>
            <a:ext cx="587629" cy="671576"/>
            <a:chOff x="9242171" y="4081907"/>
            <a:chExt cx="587629" cy="671576"/>
          </a:xfrm>
        </p:grpSpPr>
        <p:sp>
          <p:nvSpPr>
            <p:cNvPr id="29" name="Object 7045">
              <a:extLst>
                <a:ext uri="{FF2B5EF4-FFF2-40B4-BE49-F238E27FC236}">
                  <a16:creationId xmlns:a16="http://schemas.microsoft.com/office/drawing/2014/main" id="{72B4397D-70FA-0037-845B-1EE07DC191B3}"/>
                </a:ext>
              </a:extLst>
            </p:cNvPr>
            <p:cNvSpPr txBox="1"/>
            <p:nvPr/>
          </p:nvSpPr>
          <p:spPr>
            <a:xfrm>
              <a:off x="9242171" y="4081907"/>
              <a:ext cx="587629" cy="671576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0" name="Object 7046">
              <a:extLst>
                <a:ext uri="{FF2B5EF4-FFF2-40B4-BE49-F238E27FC236}">
                  <a16:creationId xmlns:a16="http://schemas.microsoft.com/office/drawing/2014/main" id="{D619CA1B-E30A-F586-4F5F-1CE725B8D83C}"/>
                </a:ext>
              </a:extLst>
            </p:cNvPr>
            <p:cNvSpPr txBox="1"/>
            <p:nvPr/>
          </p:nvSpPr>
          <p:spPr>
            <a:xfrm>
              <a:off x="9281033" y="4126103"/>
              <a:ext cx="510031" cy="582930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1" name="Object 7047">
              <a:extLst>
                <a:ext uri="{FF2B5EF4-FFF2-40B4-BE49-F238E27FC236}">
                  <a16:creationId xmlns:a16="http://schemas.microsoft.com/office/drawing/2014/main" id="{3AF902B1-449B-931B-B1BD-3EC8E752A832}"/>
                </a:ext>
              </a:extLst>
            </p:cNvPr>
            <p:cNvSpPr txBox="1"/>
            <p:nvPr/>
          </p:nvSpPr>
          <p:spPr>
            <a:xfrm>
              <a:off x="9429877" y="4311015"/>
              <a:ext cx="212344" cy="198374"/>
            </a:xfrm>
            <a:prstGeom prst="rect">
              <a:avLst/>
            </a:prstGeom>
            <a:blipFill dpi="0" rotWithShape="1">
              <a:blip r:embed="rId1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33" name="image 14015">
            <a:extLst>
              <a:ext uri="{FF2B5EF4-FFF2-40B4-BE49-F238E27FC236}">
                <a16:creationId xmlns:a16="http://schemas.microsoft.com/office/drawing/2014/main" id="{9234637F-F1A3-2FED-0CA4-42D880246A5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7245397" y="3633090"/>
            <a:ext cx="3735868" cy="65149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F9448BA-22B7-A4F8-172A-4DD9963B8313}"/>
              </a:ext>
            </a:extLst>
          </p:cNvPr>
          <p:cNvSpPr txBox="1"/>
          <p:nvPr/>
        </p:nvSpPr>
        <p:spPr>
          <a:xfrm>
            <a:off x="7045769" y="3616777"/>
            <a:ext cx="4024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中国开源项目分布热力图</a:t>
            </a:r>
            <a:endParaRPr kumimoji="1" lang="en-US" altLang="zh-CN" sz="20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设计说明</a:t>
            </a:r>
            <a:endParaRPr kumimoji="1" lang="zh-CN" altLang="en-US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87D356-1237-E6BA-F993-F1FC3D8767A7}"/>
              </a:ext>
            </a:extLst>
          </p:cNvPr>
          <p:cNvSpPr txBox="1"/>
          <p:nvPr/>
        </p:nvSpPr>
        <p:spPr>
          <a:xfrm>
            <a:off x="7282911" y="4263608"/>
            <a:ext cx="36931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基于已整合的社区数据，对中国开源项目进行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整体空间分布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右上角给出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社区整体健康度评估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结果，反映当前总体运行状态。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地图圆点表示各地区项目数量，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颜色越深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项目越集中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初版样本量过小，随样本规模持续扩大至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全球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，分布结果将更加完整、稳定</a:t>
            </a:r>
            <a:r>
              <a:rPr lang="zh-CN" altLang="en-US" sz="1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9388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5C0BD-57A2-4CBA-9082-77BCEE25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D1E9F860-E862-2A7D-21FD-89FAC2A03151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F3F19D5D-1429-7C85-AA0F-20BD8503B994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A79A6081-4DD9-18AE-F5E8-B5A8E92A34C5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5F3240C7-7A8E-5E31-0275-1692CA0111F4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D7DFFD8-5D6B-C7FF-F1D6-E77B58AF6D4C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FE54FE26-6749-06AB-DBAA-059EE7BA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80D5B092-228D-14B3-380F-EAA15FDD7D6F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5DD9B1A5-C951-8FF5-C265-1DA4432DC3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13" y="60435"/>
            <a:ext cx="12066817" cy="6797548"/>
          </a:xfrm>
          <a:prstGeom prst="rect">
            <a:avLst/>
          </a:prstGeom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79370C26-B417-A18D-5FA4-AF6A599E04F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B0C5C89-FD2D-D9EB-ACC2-AE150D3DE4D7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3CE944FD-F438-19F1-E917-8C67CC5C53D0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alpha val="7518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218BCB6-1A5F-6E63-3697-20D88BA8CD66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7132C43-B2D2-3750-A98F-4BA879E8051A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57E3B2-D562-B09B-E69B-2E403CCF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0DD3BE7-5D46-EBC7-8AD7-20B0FCBB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0DADFD7-79A4-12F2-ACF8-F9D48F6B779B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968433-7F46-E25C-B7A4-A3FA237CA75D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grpSp>
        <p:nvGrpSpPr>
          <p:cNvPr id="23" name="组合 7040">
            <a:extLst>
              <a:ext uri="{FF2B5EF4-FFF2-40B4-BE49-F238E27FC236}">
                <a16:creationId xmlns:a16="http://schemas.microsoft.com/office/drawing/2014/main" id="{2212C9EC-96AF-E2F6-30B4-AFA6880E5637}"/>
              </a:ext>
            </a:extLst>
          </p:cNvPr>
          <p:cNvGrpSpPr/>
          <p:nvPr/>
        </p:nvGrpSpPr>
        <p:grpSpPr>
          <a:xfrm>
            <a:off x="5590321" y="1482965"/>
            <a:ext cx="587629" cy="671576"/>
            <a:chOff x="9242171" y="2297303"/>
            <a:chExt cx="587629" cy="671576"/>
          </a:xfrm>
        </p:grpSpPr>
        <p:sp>
          <p:nvSpPr>
            <p:cNvPr id="24" name="Object 7041">
              <a:extLst>
                <a:ext uri="{FF2B5EF4-FFF2-40B4-BE49-F238E27FC236}">
                  <a16:creationId xmlns:a16="http://schemas.microsoft.com/office/drawing/2014/main" id="{42690DEC-6224-B2F5-16BE-A70F0121544A}"/>
                </a:ext>
              </a:extLst>
            </p:cNvPr>
            <p:cNvSpPr txBox="1"/>
            <p:nvPr/>
          </p:nvSpPr>
          <p:spPr>
            <a:xfrm>
              <a:off x="9242171" y="2297303"/>
              <a:ext cx="587629" cy="671576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25" name="Object 7042">
              <a:extLst>
                <a:ext uri="{FF2B5EF4-FFF2-40B4-BE49-F238E27FC236}">
                  <a16:creationId xmlns:a16="http://schemas.microsoft.com/office/drawing/2014/main" id="{FA5847F8-72ED-2C47-EE4B-524B3BF8D421}"/>
                </a:ext>
              </a:extLst>
            </p:cNvPr>
            <p:cNvSpPr txBox="1"/>
            <p:nvPr/>
          </p:nvSpPr>
          <p:spPr>
            <a:xfrm>
              <a:off x="9281033" y="2341499"/>
              <a:ext cx="510031" cy="582930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26" name="Object 7043">
              <a:extLst>
                <a:ext uri="{FF2B5EF4-FFF2-40B4-BE49-F238E27FC236}">
                  <a16:creationId xmlns:a16="http://schemas.microsoft.com/office/drawing/2014/main" id="{38049B2A-A151-BB28-AA32-572AB19717C2}"/>
                </a:ext>
              </a:extLst>
            </p:cNvPr>
            <p:cNvSpPr txBox="1"/>
            <p:nvPr/>
          </p:nvSpPr>
          <p:spPr>
            <a:xfrm>
              <a:off x="9432417" y="2519426"/>
              <a:ext cx="207136" cy="212344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A3932125-37E1-8179-38B7-945C52754B13}"/>
              </a:ext>
            </a:extLst>
          </p:cNvPr>
          <p:cNvCxnSpPr>
            <a:cxnSpLocks/>
          </p:cNvCxnSpPr>
          <p:nvPr/>
        </p:nvCxnSpPr>
        <p:spPr>
          <a:xfrm>
            <a:off x="5342324" y="1828624"/>
            <a:ext cx="23966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34A241CA-687B-C263-27E4-F7AD818D53B5}"/>
              </a:ext>
            </a:extLst>
          </p:cNvPr>
          <p:cNvCxnSpPr>
            <a:cxnSpLocks/>
          </p:cNvCxnSpPr>
          <p:nvPr/>
        </p:nvCxnSpPr>
        <p:spPr>
          <a:xfrm flipV="1">
            <a:off x="4726164" y="1828624"/>
            <a:ext cx="627243" cy="104792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45108B-5437-87E7-2501-B0E7F146F838}"/>
              </a:ext>
            </a:extLst>
          </p:cNvPr>
          <p:cNvGrpSpPr/>
          <p:nvPr/>
        </p:nvGrpSpPr>
        <p:grpSpPr>
          <a:xfrm>
            <a:off x="9019538" y="1203748"/>
            <a:ext cx="2908952" cy="4060385"/>
            <a:chOff x="8464360" y="1187419"/>
            <a:chExt cx="2908952" cy="3918251"/>
          </a:xfrm>
        </p:grpSpPr>
        <p:pic>
          <p:nvPicPr>
            <p:cNvPr id="33" name="image 15012">
              <a:extLst>
                <a:ext uri="{FF2B5EF4-FFF2-40B4-BE49-F238E27FC236}">
                  <a16:creationId xmlns:a16="http://schemas.microsoft.com/office/drawing/2014/main" id="{47BB9024-301C-FED7-622E-91440160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50000"/>
            </a:blip>
            <a:srcRect/>
            <a:stretch>
              <a:fillRect/>
            </a:stretch>
          </p:blipFill>
          <p:spPr>
            <a:xfrm>
              <a:off x="8464360" y="1588043"/>
              <a:ext cx="2908952" cy="3517627"/>
            </a:xfrm>
            <a:prstGeom prst="rect">
              <a:avLst/>
            </a:prstGeom>
          </p:spPr>
        </p:pic>
        <p:pic>
          <p:nvPicPr>
            <p:cNvPr id="34" name="image 14033">
              <a:extLst>
                <a:ext uri="{FF2B5EF4-FFF2-40B4-BE49-F238E27FC236}">
                  <a16:creationId xmlns:a16="http://schemas.microsoft.com/office/drawing/2014/main" id="{C37FD9EC-8BD0-C648-67EE-53AA6455D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8592730" y="1187419"/>
              <a:ext cx="2780582" cy="554558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2CC2E16-82C7-9F90-5AA7-EA0C6ECE19FC}"/>
              </a:ext>
            </a:extLst>
          </p:cNvPr>
          <p:cNvSpPr txBox="1"/>
          <p:nvPr/>
        </p:nvSpPr>
        <p:spPr>
          <a:xfrm>
            <a:off x="9124683" y="1288445"/>
            <a:ext cx="294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健康度排行榜设计说明</a:t>
            </a:r>
            <a:endParaRPr kumimoji="1" lang="zh-CN" altLang="en-US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5637559-DF16-9E98-DE04-D853FE6D8961}"/>
              </a:ext>
            </a:extLst>
          </p:cNvPr>
          <p:cNvSpPr txBox="1"/>
          <p:nvPr/>
        </p:nvSpPr>
        <p:spPr>
          <a:xfrm>
            <a:off x="9147908" y="2222620"/>
            <a:ext cx="27805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展示社区内健康度表现突出的 </a:t>
            </a:r>
            <a:r>
              <a:rPr kumimoji="1" lang="en" altLang="zh-CN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Top 10 </a:t>
            </a: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项目（目前仅为模拟数据）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kumimoji="1" lang="zh-CN" altLang="en-US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用于快速识别社区中运行状态稳定，活跃度高的代表性项目</a:t>
            </a:r>
            <a:endParaRPr kumimoji="1" lang="en-US" altLang="zh-CN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kumimoji="1" lang="zh-CN" altLang="en-US" sz="1400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每个项目明确标注：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项目名称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当前健康度评分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项目创建所在地</a:t>
            </a:r>
            <a:endParaRPr kumimoji="1" lang="en-US" altLang="zh-CN" sz="14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3BE185-05D4-2DC8-7B6F-9C7D97E9D3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7669" y="1188917"/>
            <a:ext cx="2923584" cy="40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EB310-A890-7FAB-BEA7-7A2A4591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>
            <a:extLst>
              <a:ext uri="{FF2B5EF4-FFF2-40B4-BE49-F238E27FC236}">
                <a16:creationId xmlns:a16="http://schemas.microsoft.com/office/drawing/2014/main" id="{F21A7188-7862-E765-5D39-C1CDF6F37088}"/>
              </a:ext>
            </a:extLst>
          </p:cNvPr>
          <p:cNvGrpSpPr/>
          <p:nvPr/>
        </p:nvGrpSpPr>
        <p:grpSpPr>
          <a:xfrm>
            <a:off x="6562" y="0"/>
            <a:ext cx="12192000" cy="6858000"/>
            <a:chOff x="0" y="0"/>
            <a:chExt cx="12192000" cy="6858000"/>
          </a:xfrm>
        </p:grpSpPr>
        <p:sp>
          <p:nvSpPr>
            <p:cNvPr id="502" name="Object 502">
              <a:extLst>
                <a:ext uri="{FF2B5EF4-FFF2-40B4-BE49-F238E27FC236}">
                  <a16:creationId xmlns:a16="http://schemas.microsoft.com/office/drawing/2014/main" id="{7572A1B3-5BF0-1B2A-BA47-B83623B7072E}"/>
                </a:ext>
              </a:extLst>
            </p:cNvPr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3" name="Object 503">
              <a:extLst>
                <a:ext uri="{FF2B5EF4-FFF2-40B4-BE49-F238E27FC236}">
                  <a16:creationId xmlns:a16="http://schemas.microsoft.com/office/drawing/2014/main" id="{17421712-B585-A702-A895-9013393F6FA9}"/>
                </a:ext>
              </a:extLst>
            </p:cNvPr>
            <p:cNvSpPr txBox="1"/>
            <p:nvPr/>
          </p:nvSpPr>
          <p:spPr>
            <a:xfrm>
              <a:off x="9157081" y="3752341"/>
              <a:ext cx="3034919" cy="310565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504" name="Object 504">
              <a:extLst>
                <a:ext uri="{FF2B5EF4-FFF2-40B4-BE49-F238E27FC236}">
                  <a16:creationId xmlns:a16="http://schemas.microsoft.com/office/drawing/2014/main" id="{ED9D6D85-8038-ED9B-F52D-98686F8573E4}"/>
                </a:ext>
              </a:extLst>
            </p:cNvPr>
            <p:cNvSpPr txBox="1"/>
            <p:nvPr/>
          </p:nvSpPr>
          <p:spPr>
            <a:xfrm>
              <a:off x="0" y="0"/>
              <a:ext cx="3227705" cy="353314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A26E0E-E999-74A9-6A94-2041761BCC18}"/>
              </a:ext>
            </a:extLst>
          </p:cNvPr>
          <p:cNvGrpSpPr/>
          <p:nvPr/>
        </p:nvGrpSpPr>
        <p:grpSpPr>
          <a:xfrm>
            <a:off x="4881385" y="5264149"/>
            <a:ext cx="8137677" cy="1713102"/>
            <a:chOff x="5289550" y="4808095"/>
            <a:chExt cx="6780657" cy="1713102"/>
          </a:xfrm>
        </p:grpSpPr>
        <p:pic>
          <p:nvPicPr>
            <p:cNvPr id="9505" name="image 505">
              <a:extLst>
                <a:ext uri="{FF2B5EF4-FFF2-40B4-BE49-F238E27FC236}">
                  <a16:creationId xmlns:a16="http://schemas.microsoft.com/office/drawing/2014/main" id="{2BD3F62B-DB23-8F53-56F3-5884540A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89550" y="4808095"/>
              <a:ext cx="6184900" cy="1713102"/>
            </a:xfrm>
            <a:prstGeom prst="rect">
              <a:avLst/>
            </a:prstGeom>
          </p:spPr>
        </p:pic>
        <p:sp>
          <p:nvSpPr>
            <p:cNvPr id="508" name="Object 508">
              <a:extLst>
                <a:ext uri="{FF2B5EF4-FFF2-40B4-BE49-F238E27FC236}">
                  <a16:creationId xmlns:a16="http://schemas.microsoft.com/office/drawing/2014/main" id="{C52F158B-5FB3-C9C5-C9DB-8E365F99EB8B}"/>
                </a:ext>
              </a:extLst>
            </p:cNvPr>
            <p:cNvSpPr txBox="1"/>
            <p:nvPr/>
          </p:nvSpPr>
          <p:spPr>
            <a:xfrm>
              <a:off x="5831967" y="6008497"/>
              <a:ext cx="6238240" cy="241300"/>
            </a:xfrm>
            <a:prstGeom prst="rect">
              <a:avLst/>
            </a:prstGeom>
          </p:spPr>
          <p:txBody>
            <a:bodyPr vert="horz" wrap="square" lIns="0" tIns="32004" rIns="0" bIns="32004" rtlCol="0" anchor="ctr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000" b="0" i="0" spc="2200" dirty="0">
                  <a:solidFill>
                    <a:srgbClr val="FFFFFF">
                      <a:alpha val="50000"/>
                    </a:srgb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THEORETICAL BASIS</a:t>
              </a:r>
              <a:endParaRPr lang="zh-CN" altLang="en-US" dirty="0"/>
            </a:p>
          </p:txBody>
        </p:sp>
      </p:grpSp>
      <p:pic>
        <p:nvPicPr>
          <p:cNvPr id="9506" name="image 506">
            <a:extLst>
              <a:ext uri="{FF2B5EF4-FFF2-40B4-BE49-F238E27FC236}">
                <a16:creationId xmlns:a16="http://schemas.microsoft.com/office/drawing/2014/main" id="{80DE8CB7-431C-2CB3-F8EB-74E9D90E0D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707" y="266206"/>
            <a:ext cx="12065489" cy="6796800"/>
          </a:xfrm>
          <a:prstGeom prst="rect">
            <a:avLst/>
          </a:prstGeom>
          <a:noFill/>
        </p:spPr>
      </p:pic>
      <p:pic>
        <p:nvPicPr>
          <p:cNvPr id="95023" name="image 5023">
            <a:extLst>
              <a:ext uri="{FF2B5EF4-FFF2-40B4-BE49-F238E27FC236}">
                <a16:creationId xmlns:a16="http://schemas.microsoft.com/office/drawing/2014/main" id="{F01D0D88-F7B6-7ACD-8BC3-CED451A8E3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4022" y="782984"/>
            <a:ext cx="10750550" cy="12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F1FDF55-172D-9926-F085-9A21DEA97A1E}"/>
              </a:ext>
            </a:extLst>
          </p:cNvPr>
          <p:cNvGrpSpPr/>
          <p:nvPr/>
        </p:nvGrpSpPr>
        <p:grpSpPr>
          <a:xfrm>
            <a:off x="117789" y="856332"/>
            <a:ext cx="5224535" cy="5759104"/>
            <a:chOff x="6697885" y="1303449"/>
            <a:chExt cx="4899804" cy="5041817"/>
          </a:xfrm>
        </p:grpSpPr>
        <p:sp>
          <p:nvSpPr>
            <p:cNvPr id="6" name="同侧圆角矩形 5">
              <a:extLst>
                <a:ext uri="{FF2B5EF4-FFF2-40B4-BE49-F238E27FC236}">
                  <a16:creationId xmlns:a16="http://schemas.microsoft.com/office/drawing/2014/main" id="{9C4A8AFD-FA25-7FC6-9FF6-494CEB35D361}"/>
                </a:ext>
              </a:extLst>
            </p:cNvPr>
            <p:cNvSpPr/>
            <p:nvPr/>
          </p:nvSpPr>
          <p:spPr>
            <a:xfrm>
              <a:off x="6697885" y="1303449"/>
              <a:ext cx="4899804" cy="54858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65383D-C2DC-C7E7-20DA-FA1C7A3723A6}"/>
                </a:ext>
              </a:extLst>
            </p:cNvPr>
            <p:cNvSpPr/>
            <p:nvPr/>
          </p:nvSpPr>
          <p:spPr>
            <a:xfrm>
              <a:off x="6697885" y="1852036"/>
              <a:ext cx="4899804" cy="4493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F1F7253-84F6-F4F4-1B6D-EE3DDED47C6F}"/>
              </a:ext>
            </a:extLst>
          </p:cNvPr>
          <p:cNvGrpSpPr/>
          <p:nvPr/>
        </p:nvGrpSpPr>
        <p:grpSpPr>
          <a:xfrm>
            <a:off x="365786" y="1544974"/>
            <a:ext cx="4728540" cy="4958173"/>
            <a:chOff x="665096" y="858871"/>
            <a:chExt cx="4728540" cy="49581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33E8312-71C5-6C5C-8AF9-FC36D2D7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096" y="858871"/>
              <a:ext cx="4728540" cy="24273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B96DB9D-B91A-5C98-C036-285C9723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096" y="3237386"/>
              <a:ext cx="4728540" cy="2579658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D38AA76-2F6C-EC2D-5EBA-BD49D381A322}"/>
              </a:ext>
            </a:extLst>
          </p:cNvPr>
          <p:cNvSpPr txBox="1"/>
          <p:nvPr/>
        </p:nvSpPr>
        <p:spPr>
          <a:xfrm>
            <a:off x="506089" y="266206"/>
            <a:ext cx="442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分块展示与可扩展演进设计</a:t>
            </a:r>
            <a:r>
              <a:rPr lang="en-US" altLang="zh-CN" sz="2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24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708DE5-3BBE-5323-AD48-85C47F60299F}"/>
              </a:ext>
            </a:extLst>
          </p:cNvPr>
          <p:cNvSpPr txBox="1"/>
          <p:nvPr/>
        </p:nvSpPr>
        <p:spPr>
          <a:xfrm>
            <a:off x="1449727" y="1005857"/>
            <a:ext cx="256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已经实现的</a:t>
            </a:r>
            <a:r>
              <a:rPr kumimoji="1" lang="zh-CN" altLang="en-US" sz="20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运行界面</a:t>
            </a:r>
            <a:endParaRPr kumimoji="1" lang="zh-CN" altLang="en-US" sz="2000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F4AD90CE-9A5D-AF6B-CFA9-0DB4E786EA53}"/>
              </a:ext>
            </a:extLst>
          </p:cNvPr>
          <p:cNvCxnSpPr>
            <a:cxnSpLocks/>
          </p:cNvCxnSpPr>
          <p:nvPr/>
        </p:nvCxnSpPr>
        <p:spPr>
          <a:xfrm>
            <a:off x="5370547" y="1775247"/>
            <a:ext cx="442424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609188D-0DF6-B1B5-E327-7248F0B504AC}"/>
              </a:ext>
            </a:extLst>
          </p:cNvPr>
          <p:cNvCxnSpPr>
            <a:cxnSpLocks/>
          </p:cNvCxnSpPr>
          <p:nvPr/>
        </p:nvCxnSpPr>
        <p:spPr>
          <a:xfrm flipV="1">
            <a:off x="2612571" y="1778142"/>
            <a:ext cx="2774753" cy="250644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image 15011">
            <a:extLst>
              <a:ext uri="{FF2B5EF4-FFF2-40B4-BE49-F238E27FC236}">
                <a16:creationId xmlns:a16="http://schemas.microsoft.com/office/drawing/2014/main" id="{5041A493-7020-EC9D-3615-74190CA787B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rcRect/>
          <a:stretch>
            <a:fillRect/>
          </a:stretch>
        </p:blipFill>
        <p:spPr>
          <a:xfrm>
            <a:off x="6509163" y="3560995"/>
            <a:ext cx="4630157" cy="2698550"/>
          </a:xfrm>
          <a:prstGeom prst="rect">
            <a:avLst/>
          </a:prstGeom>
        </p:spPr>
      </p:pic>
      <p:grpSp>
        <p:nvGrpSpPr>
          <p:cNvPr id="28" name="组合 7044">
            <a:extLst>
              <a:ext uri="{FF2B5EF4-FFF2-40B4-BE49-F238E27FC236}">
                <a16:creationId xmlns:a16="http://schemas.microsoft.com/office/drawing/2014/main" id="{67BA0245-3451-4BBE-90AC-9F2C8E047434}"/>
              </a:ext>
            </a:extLst>
          </p:cNvPr>
          <p:cNvGrpSpPr/>
          <p:nvPr/>
        </p:nvGrpSpPr>
        <p:grpSpPr>
          <a:xfrm>
            <a:off x="5796982" y="1435686"/>
            <a:ext cx="587629" cy="671576"/>
            <a:chOff x="9242171" y="4081907"/>
            <a:chExt cx="587629" cy="671576"/>
          </a:xfrm>
        </p:grpSpPr>
        <p:sp>
          <p:nvSpPr>
            <p:cNvPr id="29" name="Object 7045">
              <a:extLst>
                <a:ext uri="{FF2B5EF4-FFF2-40B4-BE49-F238E27FC236}">
                  <a16:creationId xmlns:a16="http://schemas.microsoft.com/office/drawing/2014/main" id="{ED1EFFDD-2C6D-5088-984D-C5A209B9704D}"/>
                </a:ext>
              </a:extLst>
            </p:cNvPr>
            <p:cNvSpPr txBox="1"/>
            <p:nvPr/>
          </p:nvSpPr>
          <p:spPr>
            <a:xfrm>
              <a:off x="9242171" y="4081907"/>
              <a:ext cx="587629" cy="671576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0" name="Object 7046">
              <a:extLst>
                <a:ext uri="{FF2B5EF4-FFF2-40B4-BE49-F238E27FC236}">
                  <a16:creationId xmlns:a16="http://schemas.microsoft.com/office/drawing/2014/main" id="{149932A7-48AA-1DBE-428D-9A548E16ECA5}"/>
                </a:ext>
              </a:extLst>
            </p:cNvPr>
            <p:cNvSpPr txBox="1"/>
            <p:nvPr/>
          </p:nvSpPr>
          <p:spPr>
            <a:xfrm>
              <a:off x="9281033" y="4126103"/>
              <a:ext cx="510031" cy="582930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  <p:sp>
          <p:nvSpPr>
            <p:cNvPr id="31" name="Object 7047">
              <a:extLst>
                <a:ext uri="{FF2B5EF4-FFF2-40B4-BE49-F238E27FC236}">
                  <a16:creationId xmlns:a16="http://schemas.microsoft.com/office/drawing/2014/main" id="{D546D4FC-39A8-CC87-0075-48BAFE071C52}"/>
                </a:ext>
              </a:extLst>
            </p:cNvPr>
            <p:cNvSpPr txBox="1"/>
            <p:nvPr/>
          </p:nvSpPr>
          <p:spPr>
            <a:xfrm>
              <a:off x="9429877" y="4311015"/>
              <a:ext cx="212344" cy="198374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/>
            </a:p>
          </p:txBody>
        </p:sp>
      </p:grpSp>
      <p:pic>
        <p:nvPicPr>
          <p:cNvPr id="33" name="image 14015">
            <a:extLst>
              <a:ext uri="{FF2B5EF4-FFF2-40B4-BE49-F238E27FC236}">
                <a16:creationId xmlns:a16="http://schemas.microsoft.com/office/drawing/2014/main" id="{828BD242-EE5D-622C-F1C0-FE9EEDBFC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497421" y="3123635"/>
            <a:ext cx="4647132" cy="4817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3E2758-478E-5BD0-9CE7-BA86B2277F9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19513"/>
          <a:stretch>
            <a:fillRect/>
          </a:stretch>
        </p:blipFill>
        <p:spPr>
          <a:xfrm>
            <a:off x="6509163" y="827845"/>
            <a:ext cx="4630157" cy="23491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D35E3ED-3D58-32E6-D728-64670D0012B9}"/>
              </a:ext>
            </a:extLst>
          </p:cNvPr>
          <p:cNvSpPr txBox="1"/>
          <p:nvPr/>
        </p:nvSpPr>
        <p:spPr>
          <a:xfrm>
            <a:off x="7062107" y="3165579"/>
            <a:ext cx="651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活跃度趋势</a:t>
            </a:r>
            <a:r>
              <a:rPr kumimoji="1" lang="en-US" altLang="zh-CN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&amp;</a:t>
            </a:r>
            <a:r>
              <a:rPr kumimoji="1" lang="zh-CN" altLang="en-US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技术栈分布</a:t>
            </a:r>
            <a:r>
              <a:rPr kumimoji="1" lang="zh-CN" altLang="en-US" sz="18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设计说明</a:t>
            </a:r>
            <a:endParaRPr kumimoji="1" lang="zh-CN" altLang="en-US" sz="1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28BFF7-9C9D-59DA-9DB0-84B04A7F0FB8}"/>
              </a:ext>
            </a:extLst>
          </p:cNvPr>
          <p:cNvSpPr txBox="1"/>
          <p:nvPr/>
        </p:nvSpPr>
        <p:spPr>
          <a:xfrm>
            <a:off x="6509493" y="3565134"/>
            <a:ext cx="4641899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kumimoji="1" lang="en-US" altLang="zh-CN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kumimoji="1" lang="zh-CN" altLang="en-US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活跃度趋势分析</a:t>
            </a:r>
            <a:r>
              <a:rPr kumimoji="1" lang="en-US" altLang="zh-CN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  <a:endParaRPr kumimoji="1" lang="zh-CN" altLang="en-US" sz="16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展示限定时间范围内的社区整体活跃度变化趋势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时间区间可通过大屏下方「健康度趋势分析」模块右上角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按钮进行切换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用于观察社区活跃状态的阶段性波动与变化方向</a:t>
            </a:r>
          </a:p>
          <a:p>
            <a:pPr>
              <a:buNone/>
            </a:pPr>
            <a:r>
              <a:rPr kumimoji="1" lang="en-US" altLang="zh-CN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【</a:t>
            </a:r>
            <a:r>
              <a:rPr kumimoji="1" lang="zh-CN" altLang="en-US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技术栈分布分析</a:t>
            </a:r>
            <a:r>
              <a:rPr kumimoji="1" lang="en-US" altLang="zh-CN" sz="16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】</a:t>
            </a:r>
            <a:endParaRPr kumimoji="1" lang="zh-CN" altLang="en-US" sz="1600" b="1" dirty="0">
              <a:solidFill>
                <a:srgbClr val="0D0D0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展示当前社区中主要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技术语言的类型构成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不同颜色代表不同技术栈类别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后续版本将补充：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技术栈名称</a:t>
            </a: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对应</a:t>
            </a:r>
            <a:r>
              <a:rPr kumimoji="1" lang="zh-CN" altLang="en-US" sz="1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占比数值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solidFill>
                  <a:srgbClr val="0D0D0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支持更细粒度的分类统计</a:t>
            </a:r>
          </a:p>
        </p:txBody>
      </p:sp>
    </p:spTree>
    <p:extLst>
      <p:ext uri="{BB962C8B-B14F-4D97-AF65-F5344CB8AC3E}">
        <p14:creationId xmlns:p14="http://schemas.microsoft.com/office/powerpoint/2010/main" val="160046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1409</Words>
  <Application>Microsoft Macintosh PowerPoint</Application>
  <PresentationFormat>宽屏</PresentationFormat>
  <Paragraphs>199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Arial Rounded MT Bold</vt:lpstr>
      <vt:lpstr>思源黑体 CN Bold</vt:lpstr>
      <vt:lpstr>思源黑体 CN Regular</vt:lpstr>
      <vt:lpstr>思源黑体 CN Heavy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8613774483829</cp:lastModifiedBy>
  <cp:revision>10</cp:revision>
  <dcterms:created xsi:type="dcterms:W3CDTF">2024-01-04T21:16:52Z</dcterms:created>
  <dcterms:modified xsi:type="dcterms:W3CDTF">2025-12-28T01:38:58Z</dcterms:modified>
</cp:coreProperties>
</file>